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361" r:id="rId2"/>
    <p:sldId id="293" r:id="rId3"/>
    <p:sldId id="331" r:id="rId4"/>
    <p:sldId id="532" r:id="rId5"/>
    <p:sldId id="535" r:id="rId6"/>
    <p:sldId id="522" r:id="rId7"/>
    <p:sldId id="537" r:id="rId8"/>
    <p:sldId id="538" r:id="rId9"/>
    <p:sldId id="518" r:id="rId10"/>
    <p:sldId id="545" r:id="rId11"/>
    <p:sldId id="526" r:id="rId12"/>
    <p:sldId id="527" r:id="rId13"/>
    <p:sldId id="530" r:id="rId14"/>
    <p:sldId id="531" r:id="rId15"/>
    <p:sldId id="528" r:id="rId16"/>
    <p:sldId id="529" r:id="rId17"/>
    <p:sldId id="542" r:id="rId18"/>
    <p:sldId id="543" r:id="rId19"/>
    <p:sldId id="544" r:id="rId20"/>
    <p:sldId id="536" r:id="rId21"/>
  </p:sldIdLst>
  <p:sldSz cx="9144000" cy="6858000" type="screen4x3"/>
  <p:notesSz cx="6797675" cy="987425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CC99"/>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37" autoAdjust="0"/>
  </p:normalViewPr>
  <p:slideViewPr>
    <p:cSldViewPr>
      <p:cViewPr>
        <p:scale>
          <a:sx n="75" d="100"/>
          <a:sy n="75" d="100"/>
        </p:scale>
        <p:origin x="-1380" y="3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lvl1pPr defTabSz="952500">
              <a:defRPr sz="1300">
                <a:latin typeface="Arial" pitchFamily="34" charset="0"/>
                <a:cs typeface="+mn-cs"/>
              </a:defRPr>
            </a:lvl1pPr>
          </a:lstStyle>
          <a:p>
            <a:pPr>
              <a:defRPr/>
            </a:pPr>
            <a:endParaRPr lang="en-US"/>
          </a:p>
        </p:txBody>
      </p:sp>
      <p:sp>
        <p:nvSpPr>
          <p:cNvPr id="33795"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lvl1pPr algn="r" defTabSz="952500">
              <a:defRPr sz="1300">
                <a:latin typeface="Arial" pitchFamily="34" charset="0"/>
                <a:cs typeface="+mn-cs"/>
              </a:defRPr>
            </a:lvl1pPr>
          </a:lstStyle>
          <a:p>
            <a:pPr>
              <a:defRPr/>
            </a:pPr>
            <a:endParaRPr lang="en-US"/>
          </a:p>
        </p:txBody>
      </p:sp>
      <p:sp>
        <p:nvSpPr>
          <p:cNvPr id="33796"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5264" tIns="47632" rIns="95264" bIns="47632" numCol="1" anchor="b" anchorCtr="0" compatLnSpc="1">
            <a:prstTxWarp prst="textNoShape">
              <a:avLst/>
            </a:prstTxWarp>
          </a:bodyPr>
          <a:lstStyle>
            <a:lvl1pPr defTabSz="952500">
              <a:defRPr sz="1300">
                <a:latin typeface="Arial" pitchFamily="34" charset="0"/>
                <a:cs typeface="+mn-cs"/>
              </a:defRPr>
            </a:lvl1pPr>
          </a:lstStyle>
          <a:p>
            <a:pPr>
              <a:defRPr/>
            </a:pPr>
            <a:endParaRPr lang="en-US"/>
          </a:p>
        </p:txBody>
      </p:sp>
      <p:sp>
        <p:nvSpPr>
          <p:cNvPr id="33797"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5264" tIns="47632" rIns="95264" bIns="47632" numCol="1" anchor="b" anchorCtr="0" compatLnSpc="1">
            <a:prstTxWarp prst="textNoShape">
              <a:avLst/>
            </a:prstTxWarp>
          </a:bodyPr>
          <a:lstStyle>
            <a:lvl1pPr algn="r" defTabSz="952500">
              <a:defRPr sz="1300">
                <a:latin typeface="Arial" pitchFamily="34" charset="0"/>
                <a:cs typeface="+mn-cs"/>
              </a:defRPr>
            </a:lvl1pPr>
          </a:lstStyle>
          <a:p>
            <a:pPr>
              <a:defRPr/>
            </a:pPr>
            <a:fld id="{279A0874-3F85-45FE-B1A5-21D4A6938B1C}" type="slidenum">
              <a:rPr lang="en-US"/>
              <a:pPr>
                <a:defRPr/>
              </a:pPr>
              <a:t>‹N°›</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lvl1pPr defTabSz="952500">
              <a:defRPr sz="1300">
                <a:latin typeface="Arial" pitchFamily="34" charset="0"/>
                <a:cs typeface="+mn-cs"/>
              </a:defRPr>
            </a:lvl1pPr>
          </a:lstStyle>
          <a:p>
            <a:pPr>
              <a:defRPr/>
            </a:pPr>
            <a:endParaRPr lang="en-US"/>
          </a:p>
        </p:txBody>
      </p:sp>
      <p:sp>
        <p:nvSpPr>
          <p:cNvPr id="34819"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lvl1pPr algn="r" defTabSz="952500">
              <a:defRPr sz="1300">
                <a:latin typeface="Arial" pitchFamily="34" charset="0"/>
                <a:cs typeface="+mn-cs"/>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p:spPr>
      </p:sp>
      <p:sp>
        <p:nvSpPr>
          <p:cNvPr id="34821" name="Rectangle 5"/>
          <p:cNvSpPr>
            <a:spLocks noGrp="1" noChangeArrowheads="1"/>
          </p:cNvSpPr>
          <p:nvPr>
            <p:ph type="body" sz="quarter" idx="3"/>
          </p:nvPr>
        </p:nvSpPr>
        <p:spPr bwMode="auto">
          <a:xfrm>
            <a:off x="679450" y="4689475"/>
            <a:ext cx="5438775" cy="4443413"/>
          </a:xfrm>
          <a:prstGeom prst="rect">
            <a:avLst/>
          </a:prstGeom>
          <a:noFill/>
          <a:ln w="9525">
            <a:noFill/>
            <a:miter lim="800000"/>
            <a:headEnd/>
            <a:tailEnd/>
          </a:ln>
          <a:effectLst/>
        </p:spPr>
        <p:txBody>
          <a:bodyPr vert="horz" wrap="square" lIns="95264" tIns="47632" rIns="95264" bIns="4763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5264" tIns="47632" rIns="95264" bIns="47632" numCol="1" anchor="b" anchorCtr="0" compatLnSpc="1">
            <a:prstTxWarp prst="textNoShape">
              <a:avLst/>
            </a:prstTxWarp>
          </a:bodyPr>
          <a:lstStyle>
            <a:lvl1pPr defTabSz="952500">
              <a:defRPr sz="1300">
                <a:latin typeface="Arial" pitchFamily="34" charset="0"/>
                <a:cs typeface="+mn-cs"/>
              </a:defRPr>
            </a:lvl1pPr>
          </a:lstStyle>
          <a:p>
            <a:pPr>
              <a:defRPr/>
            </a:pPr>
            <a:endParaRPr lang="en-US"/>
          </a:p>
        </p:txBody>
      </p:sp>
      <p:sp>
        <p:nvSpPr>
          <p:cNvPr id="34823"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5264" tIns="47632" rIns="95264" bIns="47632" numCol="1" anchor="b" anchorCtr="0" compatLnSpc="1">
            <a:prstTxWarp prst="textNoShape">
              <a:avLst/>
            </a:prstTxWarp>
          </a:bodyPr>
          <a:lstStyle>
            <a:lvl1pPr algn="r" defTabSz="952500">
              <a:defRPr sz="1300">
                <a:latin typeface="Arial" pitchFamily="34" charset="0"/>
                <a:cs typeface="+mn-cs"/>
              </a:defRPr>
            </a:lvl1pPr>
          </a:lstStyle>
          <a:p>
            <a:pPr>
              <a:defRPr/>
            </a:pPr>
            <a:fld id="{A342E120-89C1-4BA0-89E4-F4E41804EC13}"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p:txBody>
          <a:bodyPr/>
          <a:lstStyle/>
          <a:p>
            <a:pPr>
              <a:defRPr/>
            </a:pPr>
            <a:fld id="{DBA890E3-D5A2-4B96-B487-8978EEC6EA6A}" type="slidenum">
              <a:rPr lang="en-US" smtClean="0">
                <a:latin typeface="Arial" charset="0"/>
              </a:rPr>
              <a:pPr>
                <a:defRPr/>
              </a:pPr>
              <a:t>1</a:t>
            </a:fld>
            <a:endParaRPr lang="en-US" smtClean="0">
              <a:latin typeface="Arial" charset="0"/>
            </a:endParaRPr>
          </a:p>
        </p:txBody>
      </p:sp>
      <p:sp>
        <p:nvSpPr>
          <p:cNvPr id="23555" name="Rectangle 2"/>
          <p:cNvSpPr>
            <a:spLocks noGrp="1" noRot="1" noChangeAspect="1" noChangeArrowheads="1" noTextEdit="1"/>
          </p:cNvSpPr>
          <p:nvPr>
            <p:ph type="sldImg"/>
          </p:nvPr>
        </p:nvSpPr>
        <p:spPr>
          <a:xfrm>
            <a:off x="931863" y="741363"/>
            <a:ext cx="4935537" cy="3702050"/>
          </a:xfrm>
          <a:ln/>
        </p:spPr>
      </p:sp>
      <p:sp>
        <p:nvSpPr>
          <p:cNvPr id="2355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7610C716-A4AA-4B4F-827F-7CCDEDBF000D}" type="slidenum">
              <a:rPr lang="en-US" sz="1300"/>
              <a:pPr algn="r" defTabSz="952500"/>
              <a:t>11</a:t>
            </a:fld>
            <a:endParaRPr lang="en-US" sz="1300"/>
          </a:p>
        </p:txBody>
      </p:sp>
      <p:sp>
        <p:nvSpPr>
          <p:cNvPr id="32771" name="Rectangle 2"/>
          <p:cNvSpPr>
            <a:spLocks noGrp="1" noRot="1" noChangeAspect="1" noChangeArrowheads="1" noTextEdit="1"/>
          </p:cNvSpPr>
          <p:nvPr>
            <p:ph type="sldImg"/>
          </p:nvPr>
        </p:nvSpPr>
        <p:spPr>
          <a:xfrm>
            <a:off x="931863" y="741363"/>
            <a:ext cx="4935537" cy="3702050"/>
          </a:xfrm>
          <a:ln/>
        </p:spPr>
      </p:sp>
      <p:sp>
        <p:nvSpPr>
          <p:cNvPr id="3277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99D8D9DC-D8C6-48CE-9989-7256C00EEAD9}" type="slidenum">
              <a:rPr lang="en-US" sz="1300"/>
              <a:pPr algn="r" defTabSz="952500"/>
              <a:t>12</a:t>
            </a:fld>
            <a:endParaRPr lang="en-US" sz="1300"/>
          </a:p>
        </p:txBody>
      </p:sp>
      <p:sp>
        <p:nvSpPr>
          <p:cNvPr id="33795" name="Rectangle 2"/>
          <p:cNvSpPr>
            <a:spLocks noGrp="1" noRot="1" noChangeAspect="1" noChangeArrowheads="1" noTextEdit="1"/>
          </p:cNvSpPr>
          <p:nvPr>
            <p:ph type="sldImg"/>
          </p:nvPr>
        </p:nvSpPr>
        <p:spPr>
          <a:xfrm>
            <a:off x="931863" y="741363"/>
            <a:ext cx="4935537" cy="3702050"/>
          </a:xfrm>
          <a:ln/>
        </p:spPr>
      </p:sp>
      <p:sp>
        <p:nvSpPr>
          <p:cNvPr id="3379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7ECA69C0-8BA1-41A9-90A4-8FBB8BCD7700}" type="slidenum">
              <a:rPr lang="en-US" sz="1300"/>
              <a:pPr algn="r" defTabSz="952500"/>
              <a:t>13</a:t>
            </a:fld>
            <a:endParaRPr lang="en-US" sz="1300"/>
          </a:p>
        </p:txBody>
      </p:sp>
      <p:sp>
        <p:nvSpPr>
          <p:cNvPr id="34819" name="Rectangle 2"/>
          <p:cNvSpPr>
            <a:spLocks noGrp="1" noRot="1" noChangeAspect="1" noChangeArrowheads="1" noTextEdit="1"/>
          </p:cNvSpPr>
          <p:nvPr>
            <p:ph type="sldImg"/>
          </p:nvPr>
        </p:nvSpPr>
        <p:spPr>
          <a:xfrm>
            <a:off x="931863" y="741363"/>
            <a:ext cx="4935537" cy="3702050"/>
          </a:xfrm>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72466BD6-0FFA-4A08-990E-25D1A89F1C5F}" type="slidenum">
              <a:rPr lang="en-US" sz="1300"/>
              <a:pPr algn="r" defTabSz="952500"/>
              <a:t>14</a:t>
            </a:fld>
            <a:endParaRPr lang="en-US" sz="1300"/>
          </a:p>
        </p:txBody>
      </p:sp>
      <p:sp>
        <p:nvSpPr>
          <p:cNvPr id="35843" name="Rectangle 2"/>
          <p:cNvSpPr>
            <a:spLocks noGrp="1" noRot="1" noChangeAspect="1" noChangeArrowheads="1" noTextEdit="1"/>
          </p:cNvSpPr>
          <p:nvPr>
            <p:ph type="sldImg"/>
          </p:nvPr>
        </p:nvSpPr>
        <p:spPr>
          <a:xfrm>
            <a:off x="931863" y="741363"/>
            <a:ext cx="4935537" cy="3702050"/>
          </a:xfrm>
          <a:ln/>
        </p:spPr>
      </p:sp>
      <p:sp>
        <p:nvSpPr>
          <p:cNvPr id="3584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5EC951DB-A5EF-489D-BA39-2BE91531FFC7}" type="slidenum">
              <a:rPr lang="en-US" sz="1300"/>
              <a:pPr algn="r" defTabSz="952500"/>
              <a:t>15</a:t>
            </a:fld>
            <a:endParaRPr lang="en-US" sz="1300"/>
          </a:p>
        </p:txBody>
      </p:sp>
      <p:sp>
        <p:nvSpPr>
          <p:cNvPr id="36867" name="Rectangle 2"/>
          <p:cNvSpPr>
            <a:spLocks noGrp="1" noRot="1" noChangeAspect="1" noChangeArrowheads="1" noTextEdit="1"/>
          </p:cNvSpPr>
          <p:nvPr>
            <p:ph type="sldImg"/>
          </p:nvPr>
        </p:nvSpPr>
        <p:spPr>
          <a:xfrm>
            <a:off x="931863" y="741363"/>
            <a:ext cx="4935537" cy="3702050"/>
          </a:xfrm>
          <a:ln/>
        </p:spPr>
      </p:sp>
      <p:sp>
        <p:nvSpPr>
          <p:cNvPr id="3686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EA30C6B7-F1A3-4D98-B6BA-39DA3E4E9276}" type="slidenum">
              <a:rPr lang="en-US" sz="1300"/>
              <a:pPr algn="r" defTabSz="952500"/>
              <a:t>16</a:t>
            </a:fld>
            <a:endParaRPr lang="en-US" sz="1300"/>
          </a:p>
        </p:txBody>
      </p:sp>
      <p:sp>
        <p:nvSpPr>
          <p:cNvPr id="37891" name="Rectangle 2"/>
          <p:cNvSpPr>
            <a:spLocks noGrp="1" noRot="1" noChangeAspect="1" noChangeArrowheads="1" noTextEdit="1"/>
          </p:cNvSpPr>
          <p:nvPr>
            <p:ph type="sldImg"/>
          </p:nvPr>
        </p:nvSpPr>
        <p:spPr>
          <a:xfrm>
            <a:off x="931863" y="741363"/>
            <a:ext cx="4935537" cy="3702050"/>
          </a:xfrm>
          <a:ln/>
        </p:spPr>
      </p:sp>
      <p:sp>
        <p:nvSpPr>
          <p:cNvPr id="378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2" tIns="47631" rIns="95262" bIns="47631" anchor="b"/>
          <a:lstStyle/>
          <a:p>
            <a:pPr algn="r" defTabSz="952500"/>
            <a:fld id="{C04634F9-35D1-46BF-AD9D-3F32771951E5}" type="slidenum">
              <a:rPr lang="en-US" sz="1300"/>
              <a:pPr algn="r" defTabSz="952500"/>
              <a:t>17</a:t>
            </a:fld>
            <a:endParaRPr lang="en-US" sz="1300"/>
          </a:p>
        </p:txBody>
      </p:sp>
      <p:sp>
        <p:nvSpPr>
          <p:cNvPr id="38915" name="Rectangle 2"/>
          <p:cNvSpPr>
            <a:spLocks noRo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BB18F428-1680-4C8F-920A-19679C0D2034}" type="slidenum">
              <a:rPr lang="en-US" sz="1300"/>
              <a:pPr algn="r" defTabSz="952500"/>
              <a:t>18</a:t>
            </a:fld>
            <a:endParaRPr lang="en-US" sz="1300"/>
          </a:p>
        </p:txBody>
      </p:sp>
      <p:sp>
        <p:nvSpPr>
          <p:cNvPr id="39939" name="Rectangle 2"/>
          <p:cNvSpPr>
            <a:spLocks noGrp="1" noRot="1" noChangeAspect="1" noChangeArrowheads="1" noTextEdit="1"/>
          </p:cNvSpPr>
          <p:nvPr>
            <p:ph type="sldImg"/>
          </p:nvPr>
        </p:nvSpPr>
        <p:spPr>
          <a:xfrm>
            <a:off x="931863" y="741363"/>
            <a:ext cx="4935537" cy="3702050"/>
          </a:xfrm>
          <a:ln/>
        </p:spPr>
      </p:sp>
      <p:sp>
        <p:nvSpPr>
          <p:cNvPr id="399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2C1E9436-B0E0-4C78-A5AB-826514D064AB}" type="slidenum">
              <a:rPr lang="en-US" sz="1300"/>
              <a:pPr algn="r" defTabSz="952500"/>
              <a:t>19</a:t>
            </a:fld>
            <a:endParaRPr lang="en-US" sz="1300"/>
          </a:p>
        </p:txBody>
      </p:sp>
      <p:sp>
        <p:nvSpPr>
          <p:cNvPr id="40963" name="Rectangle 2"/>
          <p:cNvSpPr>
            <a:spLocks noGrp="1" noRot="1" noChangeAspect="1" noChangeArrowheads="1" noTextEdit="1"/>
          </p:cNvSpPr>
          <p:nvPr>
            <p:ph type="sldImg"/>
          </p:nvPr>
        </p:nvSpPr>
        <p:spPr>
          <a:xfrm>
            <a:off x="931863" y="741363"/>
            <a:ext cx="4935537" cy="3702050"/>
          </a:xfrm>
          <a:ln/>
        </p:spPr>
      </p:sp>
      <p:sp>
        <p:nvSpPr>
          <p:cNvPr id="4096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4118853B-7E03-4215-AE36-749E4A25A7FA}" type="slidenum">
              <a:rPr lang="en-US" sz="1300"/>
              <a:pPr algn="r" defTabSz="952500"/>
              <a:t>2</a:t>
            </a:fld>
            <a:endParaRPr lang="en-US" sz="1300"/>
          </a:p>
        </p:txBody>
      </p:sp>
      <p:sp>
        <p:nvSpPr>
          <p:cNvPr id="24579" name="Rectangle 2"/>
          <p:cNvSpPr>
            <a:spLocks noGrp="1" noRot="1" noChangeAspect="1" noChangeArrowheads="1" noTextEdit="1"/>
          </p:cNvSpPr>
          <p:nvPr>
            <p:ph type="sldImg"/>
          </p:nvPr>
        </p:nvSpPr>
        <p:spPr>
          <a:xfrm>
            <a:off x="931863" y="741363"/>
            <a:ext cx="4935537" cy="3702050"/>
          </a:xfrm>
          <a:ln/>
        </p:spPr>
      </p:sp>
      <p:sp>
        <p:nvSpPr>
          <p:cNvPr id="2458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2" tIns="47631" rIns="95262" bIns="47631" anchor="b"/>
          <a:lstStyle/>
          <a:p>
            <a:pPr algn="r" defTabSz="952500"/>
            <a:fld id="{840D18EC-2268-44A9-BBDA-085C0B7DF049}" type="slidenum">
              <a:rPr lang="en-US" sz="1300"/>
              <a:pPr algn="r" defTabSz="952500"/>
              <a:t>3</a:t>
            </a:fld>
            <a:endParaRPr lang="en-US" sz="13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77AD8CE9-5A72-4C38-AE59-56D2539DCB3B}" type="slidenum">
              <a:rPr lang="en-US" sz="1300"/>
              <a:pPr algn="r" defTabSz="952500"/>
              <a:t>4</a:t>
            </a:fld>
            <a:endParaRPr lang="en-US" sz="1300"/>
          </a:p>
        </p:txBody>
      </p:sp>
      <p:sp>
        <p:nvSpPr>
          <p:cNvPr id="26627" name="Rectangle 2"/>
          <p:cNvSpPr>
            <a:spLocks noGrp="1" noRot="1" noChangeAspect="1" noChangeArrowheads="1" noTextEdit="1"/>
          </p:cNvSpPr>
          <p:nvPr>
            <p:ph type="sldImg"/>
          </p:nvPr>
        </p:nvSpPr>
        <p:spPr>
          <a:xfrm>
            <a:off x="931863" y="741363"/>
            <a:ext cx="4935537" cy="370205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5BDF7D7E-74A1-4413-BA1A-007C8B383411}" type="slidenum">
              <a:rPr lang="en-US" sz="1300"/>
              <a:pPr algn="r" defTabSz="952500"/>
              <a:t>5</a:t>
            </a:fld>
            <a:endParaRPr lang="en-US" sz="1300"/>
          </a:p>
        </p:txBody>
      </p:sp>
      <p:sp>
        <p:nvSpPr>
          <p:cNvPr id="27651" name="Rectangle 2"/>
          <p:cNvSpPr>
            <a:spLocks noGrp="1" noRot="1" noChangeAspect="1" noChangeArrowheads="1" noTextEdit="1"/>
          </p:cNvSpPr>
          <p:nvPr>
            <p:ph type="sldImg"/>
          </p:nvPr>
        </p:nvSpPr>
        <p:spPr>
          <a:xfrm>
            <a:off x="931863" y="741363"/>
            <a:ext cx="4935537" cy="3702050"/>
          </a:xfrm>
          <a:ln/>
        </p:spPr>
      </p:sp>
      <p:sp>
        <p:nvSpPr>
          <p:cNvPr id="2765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xfrm>
            <a:off x="931863" y="741363"/>
            <a:ext cx="4935537" cy="3702050"/>
          </a:xfrm>
          <a:ln/>
        </p:spPr>
      </p:sp>
      <p:sp>
        <p:nvSpPr>
          <p:cNvPr id="28675"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515D2A01-BC5D-4188-92F5-E3FB334DED62}" type="slidenum">
              <a:rPr lang="en-US" sz="1300"/>
              <a:pPr algn="r" defTabSz="952500"/>
              <a:t>7</a:t>
            </a:fld>
            <a:endParaRPr lang="en-US" sz="1300"/>
          </a:p>
        </p:txBody>
      </p:sp>
      <p:sp>
        <p:nvSpPr>
          <p:cNvPr id="29699" name="Rectangle 2"/>
          <p:cNvSpPr>
            <a:spLocks noGrp="1" noRot="1" noChangeAspect="1" noChangeArrowheads="1" noTextEdit="1"/>
          </p:cNvSpPr>
          <p:nvPr>
            <p:ph type="sldImg"/>
          </p:nvPr>
        </p:nvSpPr>
        <p:spPr>
          <a:xfrm>
            <a:off x="931863" y="741363"/>
            <a:ext cx="4935537" cy="3702050"/>
          </a:xfrm>
          <a:ln/>
        </p:spPr>
      </p:sp>
      <p:sp>
        <p:nvSpPr>
          <p:cNvPr id="297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2" tIns="47631" rIns="95262" bIns="47631" anchor="b"/>
          <a:lstStyle/>
          <a:p>
            <a:pPr algn="r" defTabSz="952500"/>
            <a:fld id="{CD19C72A-E8F8-4D80-BEC5-FEA8DA19E7BF}" type="slidenum">
              <a:rPr lang="en-US" sz="1300"/>
              <a:pPr algn="r" defTabSz="952500"/>
              <a:t>9</a:t>
            </a:fld>
            <a:endParaRPr lang="en-US" sz="1300"/>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49688" y="9378950"/>
            <a:ext cx="2946400" cy="493713"/>
          </a:xfrm>
          <a:prstGeom prst="rect">
            <a:avLst/>
          </a:prstGeom>
          <a:noFill/>
          <a:ln w="9525">
            <a:noFill/>
            <a:miter lim="800000"/>
            <a:headEnd/>
            <a:tailEnd/>
          </a:ln>
        </p:spPr>
        <p:txBody>
          <a:bodyPr lIns="95264" tIns="47632" rIns="95264" bIns="47632" anchor="b"/>
          <a:lstStyle/>
          <a:p>
            <a:pPr algn="r" defTabSz="952500"/>
            <a:fld id="{CE9FB439-3507-49F9-9D4C-534C2D93FF98}" type="slidenum">
              <a:rPr lang="en-US" sz="1300"/>
              <a:pPr algn="r" defTabSz="952500"/>
              <a:t>10</a:t>
            </a:fld>
            <a:endParaRPr lang="en-US" sz="1300"/>
          </a:p>
        </p:txBody>
      </p:sp>
      <p:sp>
        <p:nvSpPr>
          <p:cNvPr id="31747" name="Rectangle 2"/>
          <p:cNvSpPr>
            <a:spLocks noGrp="1" noRot="1" noChangeAspect="1" noChangeArrowheads="1" noTextEdit="1"/>
          </p:cNvSpPr>
          <p:nvPr>
            <p:ph type="sldImg"/>
          </p:nvPr>
        </p:nvSpPr>
        <p:spPr>
          <a:xfrm>
            <a:off x="931863" y="741363"/>
            <a:ext cx="4935537" cy="3702050"/>
          </a:xfrm>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E0DA0A4-2D43-4129-BC00-D563B3EF03E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D0C79F4-D9B3-45CC-9F34-C54D550ACB95}"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375E1E89-AF5B-4768-BC07-5109D14F1401}"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re et graphique ou organigramme hiérarchique">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smtClean="0"/>
              <a:t>Cliquez pour modifier le style du titre</a:t>
            </a:r>
            <a:endParaRPr lang="fr-FR"/>
          </a:p>
        </p:txBody>
      </p:sp>
      <p:sp>
        <p:nvSpPr>
          <p:cNvPr id="3" name="Espace réservé du graphique SmartArt 2"/>
          <p:cNvSpPr>
            <a:spLocks noGrp="1"/>
          </p:cNvSpPr>
          <p:nvPr>
            <p:ph type="dgm" idx="1"/>
          </p:nvPr>
        </p:nvSpPr>
        <p:spPr>
          <a:xfrm>
            <a:off x="457200" y="1600200"/>
            <a:ext cx="8229600" cy="4525963"/>
          </a:xfrm>
        </p:spPr>
        <p:txBody>
          <a:bodyPr/>
          <a:lstStyle/>
          <a:p>
            <a:pPr lvl="0"/>
            <a:endParaRPr lang="fr-FR" noProof="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A1DB58B-E17C-4A8D-B466-648322279914}"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22573C8-7B93-408C-AFA7-7808453C29D5}"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2EB82E6-2713-4CBC-8893-DEFA364A237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7457D35E-08C6-49C0-A86C-A88A483D0113}"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35B766BD-C6FA-4540-840D-E0C25F9805A6}"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12DA0CA4-0E4A-4346-BA4F-1EDDB9B6C867}"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5E9E5E5-5386-47F3-8DED-C59B75B95BDC}"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9BF4C51A-9FDD-4DCE-85B9-51D46312F8B5}"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D70F383-4C46-48EE-A7B7-047EEBC8425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53FFC26E-BBF0-47AE-96B1-671F4E68D0AF}"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hyperlink" Target="https://r.search.yahoo.com/_ylt=A9mSs3B6YDdZ6agAk4tjAQx.;_ylu=X3oDMTByZmVxM3N0BGNvbG8DaXIyBHBvcwMxBHZ0aWQDBHNlYwNzYw--/RV=2/RE=1496830202/RO=10/RU=https:/fr.vikidia.org/wiki/Fichier:Drapeau_du_Rwanda.svg/RK=1/RS=TD91AdK_MJ.B2j4tpyRTIqad13E-" TargetMode="External"/><Relationship Id="rId18" Type="http://schemas.openxmlformats.org/officeDocument/2006/relationships/image" Target="../media/image20.png"/><Relationship Id="rId3" Type="http://schemas.openxmlformats.org/officeDocument/2006/relationships/image" Target="../media/image8.png"/><Relationship Id="rId21" Type="http://schemas.openxmlformats.org/officeDocument/2006/relationships/hyperlink" Target="http://r.search.yahoo.com/_ylt=A9mSs3GcpfdZJooAjUFjAQx.;_ylu=X3oDMTByZmVxM3N0BGNvbG8DaXIyBHBvcwMxBHZ0aWQDBHNlYwNzYw--/RV=2/RE=1509430813/RO=10/RU=http:/www.drapeauxdespays.fr/tanzanie/RK=1/RS=bGVH0jPRu01_dBntjeG8iSstBhY-" TargetMode="External"/><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hyperlink" Target="https://commons.wikimedia.org/wiki/File:Flag_of_South_Sudan.svg?uselang=fr" TargetMode="External"/><Relationship Id="rId2" Type="http://schemas.openxmlformats.org/officeDocument/2006/relationships/notesSlide" Target="../notesSlides/notesSlide6.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hyperlink" Target="https://commons.wikimedia.org/wiki/File:Flag_of_Kenya.svg?uselang=fr" TargetMode="External"/><Relationship Id="rId10" Type="http://schemas.openxmlformats.org/officeDocument/2006/relationships/image" Target="../media/image15.png"/><Relationship Id="rId19" Type="http://schemas.openxmlformats.org/officeDocument/2006/relationships/hyperlink" Target="https://commons.wikimedia.org/wiki/File:Flag_of_Zambia.svg?uselang=fr" TargetMode="External"/><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jpeg"/><Relationship Id="rId22"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0" y="0"/>
            <a:ext cx="4067175" cy="954088"/>
          </a:xfrm>
          <a:prstGeom prst="rect">
            <a:avLst/>
          </a:prstGeom>
          <a:solidFill>
            <a:schemeClr val="accent2"/>
          </a:solidFill>
          <a:ln w="9525">
            <a:solidFill>
              <a:schemeClr val="tx1"/>
            </a:solidFill>
            <a:miter lim="800000"/>
            <a:headEnd/>
            <a:tailEnd/>
          </a:ln>
        </p:spPr>
        <p:txBody>
          <a:bodyPr>
            <a:spAutoFit/>
          </a:bodyPr>
          <a:lstStyle/>
          <a:p>
            <a:pPr algn="ctr"/>
            <a:endParaRPr lang="fr-FR" sz="1400" b="1">
              <a:solidFill>
                <a:schemeClr val="bg1"/>
              </a:solidFill>
              <a:latin typeface="Arial Black" pitchFamily="34" charset="0"/>
            </a:endParaRPr>
          </a:p>
          <a:p>
            <a:pPr algn="ctr"/>
            <a:r>
              <a:rPr lang="fr-FR" sz="1400" b="1">
                <a:solidFill>
                  <a:schemeClr val="bg1"/>
                </a:solidFill>
                <a:latin typeface="Arial Black" pitchFamily="34" charset="0"/>
              </a:rPr>
              <a:t>Fonds Bleu  pour  le Bassin du Congo</a:t>
            </a:r>
          </a:p>
          <a:p>
            <a:pPr algn="ctr"/>
            <a:r>
              <a:rPr lang="fr-FR" sz="1600" b="1">
                <a:solidFill>
                  <a:schemeClr val="bg1"/>
                </a:solidFill>
                <a:latin typeface="Arial Black" pitchFamily="34" charset="0"/>
              </a:rPr>
              <a:t>F2BC</a:t>
            </a:r>
          </a:p>
          <a:p>
            <a:pPr algn="ctr"/>
            <a:endParaRPr lang="fr-FR" sz="1200" b="1">
              <a:solidFill>
                <a:schemeClr val="bg1"/>
              </a:solidFill>
            </a:endParaRPr>
          </a:p>
        </p:txBody>
      </p:sp>
      <p:sp>
        <p:nvSpPr>
          <p:cNvPr id="2051" name="Text Box 5"/>
          <p:cNvSpPr txBox="1">
            <a:spLocks noChangeArrowheads="1"/>
          </p:cNvSpPr>
          <p:nvPr/>
        </p:nvSpPr>
        <p:spPr bwMode="auto">
          <a:xfrm>
            <a:off x="5292725" y="0"/>
            <a:ext cx="3851275" cy="954088"/>
          </a:xfrm>
          <a:prstGeom prst="rect">
            <a:avLst/>
          </a:prstGeom>
          <a:solidFill>
            <a:schemeClr val="accent2"/>
          </a:solidFill>
          <a:ln w="9525">
            <a:solidFill>
              <a:schemeClr val="tx1"/>
            </a:solidFill>
            <a:miter lim="800000"/>
            <a:headEnd/>
            <a:tailEnd/>
          </a:ln>
        </p:spPr>
        <p:txBody>
          <a:bodyPr>
            <a:spAutoFit/>
          </a:bodyPr>
          <a:lstStyle/>
          <a:p>
            <a:pPr algn="ctr"/>
            <a:endParaRPr lang="fr-FR" sz="1400" b="1">
              <a:solidFill>
                <a:schemeClr val="bg1"/>
              </a:solidFill>
              <a:latin typeface="Arial Black" pitchFamily="34" charset="0"/>
            </a:endParaRPr>
          </a:p>
          <a:p>
            <a:pPr algn="ctr"/>
            <a:r>
              <a:rPr lang="fr-FR" sz="1400" b="1">
                <a:solidFill>
                  <a:schemeClr val="bg1"/>
                </a:solidFill>
                <a:latin typeface="Arial Black" pitchFamily="34" charset="0"/>
              </a:rPr>
              <a:t>Blu Fund for the Congo Basin</a:t>
            </a:r>
          </a:p>
          <a:p>
            <a:pPr algn="ctr"/>
            <a:r>
              <a:rPr lang="fr-FR" sz="1600" b="1">
                <a:solidFill>
                  <a:schemeClr val="bg1"/>
                </a:solidFill>
                <a:latin typeface="Arial Black" pitchFamily="34" charset="0"/>
              </a:rPr>
              <a:t>BFCB</a:t>
            </a:r>
          </a:p>
          <a:p>
            <a:pPr algn="ctr"/>
            <a:endParaRPr lang="fr-FR" sz="1200" b="1">
              <a:solidFill>
                <a:schemeClr val="bg1"/>
              </a:solidFill>
              <a:latin typeface="Times New Roman" pitchFamily="18" charset="0"/>
            </a:endParaRPr>
          </a:p>
        </p:txBody>
      </p:sp>
      <p:sp>
        <p:nvSpPr>
          <p:cNvPr id="2052" name="Text Box 6"/>
          <p:cNvSpPr txBox="1">
            <a:spLocks noChangeArrowheads="1"/>
          </p:cNvSpPr>
          <p:nvPr/>
        </p:nvSpPr>
        <p:spPr bwMode="auto">
          <a:xfrm>
            <a:off x="4427538" y="188913"/>
            <a:ext cx="1008062" cy="915987"/>
          </a:xfrm>
          <a:prstGeom prst="rect">
            <a:avLst/>
          </a:prstGeom>
          <a:noFill/>
          <a:ln w="9525">
            <a:noFill/>
            <a:miter lim="800000"/>
            <a:headEnd/>
            <a:tailEnd/>
          </a:ln>
        </p:spPr>
        <p:txBody>
          <a:bodyPr>
            <a:spAutoFit/>
          </a:bodyPr>
          <a:lstStyle/>
          <a:p>
            <a:endParaRPr lang="fr-FR"/>
          </a:p>
          <a:p>
            <a:endParaRPr lang="fr-FR"/>
          </a:p>
          <a:p>
            <a:endParaRPr lang="fr-FR"/>
          </a:p>
        </p:txBody>
      </p:sp>
      <p:sp>
        <p:nvSpPr>
          <p:cNvPr id="2054" name="Espace réservé du numéro de diapositive 8"/>
          <p:cNvSpPr>
            <a:spLocks noGrp="1"/>
          </p:cNvSpPr>
          <p:nvPr>
            <p:ph type="sldNum" sz="quarter" idx="12"/>
          </p:nvPr>
        </p:nvSpPr>
        <p:spPr/>
        <p:txBody>
          <a:bodyPr/>
          <a:lstStyle/>
          <a:p>
            <a:pPr>
              <a:defRPr/>
            </a:pPr>
            <a:fld id="{1E6EC829-B8F8-4970-8447-D17EE4E363FB}" type="slidenum">
              <a:rPr lang="fr-FR" smtClean="0">
                <a:latin typeface="Arial" charset="0"/>
              </a:rPr>
              <a:pPr>
                <a:defRPr/>
              </a:pPr>
              <a:t>1</a:t>
            </a:fld>
            <a:endParaRPr lang="fr-FR" smtClean="0">
              <a:latin typeface="Arial" charset="0"/>
            </a:endParaRPr>
          </a:p>
        </p:txBody>
      </p:sp>
      <p:sp>
        <p:nvSpPr>
          <p:cNvPr id="2" name="ZoneTexte 13"/>
          <p:cNvSpPr txBox="1">
            <a:spLocks noChangeArrowheads="1"/>
          </p:cNvSpPr>
          <p:nvPr/>
        </p:nvSpPr>
        <p:spPr bwMode="auto">
          <a:xfrm>
            <a:off x="250825" y="1268413"/>
            <a:ext cx="8534400" cy="1939925"/>
          </a:xfrm>
          <a:prstGeom prst="rect">
            <a:avLst/>
          </a:prstGeom>
          <a:noFill/>
          <a:ln w="9525">
            <a:noFill/>
            <a:miter lim="800000"/>
            <a:headEnd/>
            <a:tailEnd/>
          </a:ln>
        </p:spPr>
        <p:txBody>
          <a:bodyPr>
            <a:spAutoFit/>
          </a:bodyPr>
          <a:lstStyle/>
          <a:p>
            <a:pPr algn="ctr">
              <a:lnSpc>
                <a:spcPct val="150000"/>
              </a:lnSpc>
            </a:pPr>
            <a:r>
              <a:rPr lang="fr-FR" sz="2000" b="1">
                <a:latin typeface="Arial Black" pitchFamily="34" charset="0"/>
              </a:rPr>
              <a:t>RAPPEL ET DATES CLES DU PROCESSUS D’OPERATIONNALISATION DE LA COMMISSION CLIMAT DU BASSIN DU CONGO ET DU FONDS BLEU POUR LE BASSIN DU CONGO</a:t>
            </a:r>
          </a:p>
        </p:txBody>
      </p:sp>
      <p:sp>
        <p:nvSpPr>
          <p:cNvPr id="2055" name="ZoneTexte 15"/>
          <p:cNvSpPr txBox="1">
            <a:spLocks noChangeArrowheads="1"/>
          </p:cNvSpPr>
          <p:nvPr/>
        </p:nvSpPr>
        <p:spPr bwMode="auto">
          <a:xfrm>
            <a:off x="468313" y="3644900"/>
            <a:ext cx="8424862" cy="984250"/>
          </a:xfrm>
          <a:prstGeom prst="rect">
            <a:avLst/>
          </a:prstGeom>
          <a:noFill/>
          <a:ln w="9525">
            <a:noFill/>
            <a:miter lim="800000"/>
            <a:headEnd/>
            <a:tailEnd/>
          </a:ln>
        </p:spPr>
        <p:txBody>
          <a:bodyPr>
            <a:spAutoFit/>
          </a:bodyPr>
          <a:lstStyle/>
          <a:p>
            <a:pPr algn="ctr"/>
            <a:r>
              <a:rPr lang="fr-FR" sz="2400" b="1">
                <a:latin typeface="Arial Black" pitchFamily="34" charset="0"/>
              </a:rPr>
              <a:t>Arlette SOUDAN NONAULT</a:t>
            </a:r>
          </a:p>
          <a:p>
            <a:pPr algn="ctr"/>
            <a:r>
              <a:rPr lang="fr-FR" b="1">
                <a:latin typeface="Arial Black" pitchFamily="34" charset="0"/>
              </a:rPr>
              <a:t>Ministre du Tourisme et de l’Environnement</a:t>
            </a:r>
          </a:p>
          <a:p>
            <a:pPr algn="ctr"/>
            <a:r>
              <a:rPr lang="fr-FR" sz="1600" b="1">
                <a:latin typeface="Arial Black" pitchFamily="34" charset="0"/>
              </a:rPr>
              <a:t>Coordinatrice Technique de la Commission Climat du Bassin du Congo</a:t>
            </a:r>
          </a:p>
        </p:txBody>
      </p:sp>
      <p:pic>
        <p:nvPicPr>
          <p:cNvPr id="2056" name="Picture 7" descr="Forêt 7"/>
          <p:cNvPicPr>
            <a:picLocks noChangeAspect="1" noChangeArrowheads="1"/>
          </p:cNvPicPr>
          <p:nvPr/>
        </p:nvPicPr>
        <p:blipFill>
          <a:blip r:embed="rId3" cstate="print"/>
          <a:srcRect/>
          <a:stretch>
            <a:fillRect/>
          </a:stretch>
        </p:blipFill>
        <p:spPr bwMode="auto">
          <a:xfrm>
            <a:off x="4643438" y="4868863"/>
            <a:ext cx="2124075" cy="1727200"/>
          </a:xfrm>
          <a:prstGeom prst="rect">
            <a:avLst/>
          </a:prstGeom>
          <a:noFill/>
          <a:ln w="9525">
            <a:noFill/>
            <a:miter lim="800000"/>
            <a:headEnd/>
            <a:tailEnd/>
          </a:ln>
        </p:spPr>
      </p:pic>
      <p:pic>
        <p:nvPicPr>
          <p:cNvPr id="2057" name="Picture 2" descr="http://www.photos-afrique.fr/wp-content/uploads/2009/03/pont-de-liane.jpg"/>
          <p:cNvPicPr>
            <a:picLocks noChangeAspect="1" noChangeArrowheads="1"/>
          </p:cNvPicPr>
          <p:nvPr/>
        </p:nvPicPr>
        <p:blipFill>
          <a:blip r:embed="rId4" cstate="print"/>
          <a:srcRect/>
          <a:stretch>
            <a:fillRect/>
          </a:stretch>
        </p:blipFill>
        <p:spPr bwMode="auto">
          <a:xfrm>
            <a:off x="0" y="4868863"/>
            <a:ext cx="2339975" cy="1728787"/>
          </a:xfrm>
          <a:prstGeom prst="rect">
            <a:avLst/>
          </a:prstGeom>
          <a:noFill/>
          <a:ln w="9525">
            <a:noFill/>
            <a:miter lim="800000"/>
            <a:headEnd/>
            <a:tailEnd/>
          </a:ln>
        </p:spPr>
      </p:pic>
      <p:pic>
        <p:nvPicPr>
          <p:cNvPr id="18" name="Picture 16" descr="C:\Documents and Settings\Administrateur\Bureau\forêt et fleuve.jpg"/>
          <p:cNvPicPr>
            <a:picLocks noChangeAspect="1" noChangeArrowheads="1"/>
          </p:cNvPicPr>
          <p:nvPr/>
        </p:nvPicPr>
        <p:blipFill>
          <a:blip r:embed="rId5" cstate="print"/>
          <a:srcRect/>
          <a:stretch>
            <a:fillRect/>
          </a:stretch>
        </p:blipFill>
        <p:spPr bwMode="auto">
          <a:xfrm>
            <a:off x="2411760" y="4869160"/>
            <a:ext cx="2160240" cy="1764000"/>
          </a:xfrm>
          <a:prstGeom prst="rect">
            <a:avLst/>
          </a:prstGeom>
          <a:noFill/>
          <a:ln w="9525">
            <a:noFill/>
            <a:miter lim="800000"/>
            <a:headEnd/>
            <a:tailEnd/>
          </a:ln>
          <a:effectLst>
            <a:glow rad="228600">
              <a:schemeClr val="accent3">
                <a:satMod val="175000"/>
                <a:alpha val="40000"/>
              </a:schemeClr>
            </a:glow>
          </a:effectLst>
        </p:spPr>
      </p:pic>
      <p:pic>
        <p:nvPicPr>
          <p:cNvPr id="2059" name="Image 18" descr="C:\Users\TABUNA\Desktop\photo CCBC.jpg"/>
          <p:cNvPicPr>
            <a:picLocks noChangeAspect="1" noChangeArrowheads="1"/>
          </p:cNvPicPr>
          <p:nvPr/>
        </p:nvPicPr>
        <p:blipFill>
          <a:blip r:embed="rId6" cstate="print"/>
          <a:srcRect/>
          <a:stretch>
            <a:fillRect/>
          </a:stretch>
        </p:blipFill>
        <p:spPr bwMode="auto">
          <a:xfrm>
            <a:off x="6835775" y="4868863"/>
            <a:ext cx="2308225" cy="1728787"/>
          </a:xfrm>
          <a:prstGeom prst="rect">
            <a:avLst/>
          </a:prstGeom>
          <a:noFill/>
          <a:ln w="9525">
            <a:noFill/>
            <a:miter lim="800000"/>
            <a:headEnd/>
            <a:tailEnd/>
          </a:ln>
        </p:spPr>
      </p:pic>
      <p:pic>
        <p:nvPicPr>
          <p:cNvPr id="2060" name="Picture 2" descr="http://www.adiac-congo.com/sites/default/files/fond_bleu_320x242.jpg"/>
          <p:cNvPicPr>
            <a:picLocks noChangeAspect="1" noChangeArrowheads="1"/>
          </p:cNvPicPr>
          <p:nvPr/>
        </p:nvPicPr>
        <p:blipFill>
          <a:blip r:embed="rId7" cstate="print"/>
          <a:srcRect/>
          <a:stretch>
            <a:fillRect/>
          </a:stretch>
        </p:blipFill>
        <p:spPr bwMode="auto">
          <a:xfrm>
            <a:off x="4140200" y="0"/>
            <a:ext cx="1079500" cy="90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800" b="1">
                <a:solidFill>
                  <a:schemeClr val="bg1"/>
                </a:solidFill>
                <a:latin typeface="Arial Black" pitchFamily="34" charset="0"/>
              </a:rPr>
              <a:t>Définition de l’Economie bleue</a:t>
            </a:r>
          </a:p>
        </p:txBody>
      </p:sp>
      <p:sp>
        <p:nvSpPr>
          <p:cNvPr id="11267" name="Rectangle 1"/>
          <p:cNvSpPr>
            <a:spLocks noChangeArrowheads="1"/>
          </p:cNvSpPr>
          <p:nvPr/>
        </p:nvSpPr>
        <p:spPr bwMode="auto">
          <a:xfrm>
            <a:off x="323850" y="2019300"/>
            <a:ext cx="8424863" cy="3168650"/>
          </a:xfrm>
          <a:prstGeom prst="rect">
            <a:avLst/>
          </a:prstGeom>
          <a:noFill/>
          <a:ln w="76200">
            <a:solidFill>
              <a:schemeClr val="tx1"/>
            </a:solidFill>
            <a:miter lim="800000"/>
            <a:headEnd/>
            <a:tailEnd/>
          </a:ln>
        </p:spPr>
        <p:txBody>
          <a:bodyPr anchor="ctr">
            <a:spAutoFit/>
          </a:bodyPr>
          <a:lstStyle/>
          <a:p>
            <a:pPr algn="just" eaLnBrk="0" hangingPunct="0"/>
            <a:endParaRPr lang="fr-FR" sz="2000" b="1"/>
          </a:p>
          <a:p>
            <a:pPr algn="just">
              <a:lnSpc>
                <a:spcPct val="200000"/>
              </a:lnSpc>
            </a:pPr>
            <a:r>
              <a:rPr lang="fr-FR" sz="2000">
                <a:latin typeface="Arial Black" pitchFamily="34" charset="0"/>
              </a:rPr>
              <a:t>« Economie Bleue » : Branche de l’activité économique basée sur les ressources marines et aquatiques, notamment les lacs, les cours d’eau et les nappes souterraines, y compris les mers et les côtes. </a:t>
            </a:r>
          </a:p>
          <a:p>
            <a:pPr algn="just" eaLnBrk="0" hangingPunct="0"/>
            <a:endParaRPr lang="fr-FR" sz="2000" b="1"/>
          </a:p>
        </p:txBody>
      </p:sp>
      <p:pic>
        <p:nvPicPr>
          <p:cNvPr id="11268" name="Picture 2" descr="http://www.adiac-congo.com/sites/default/files/fond_bleu_320x242.jpg"/>
          <p:cNvPicPr>
            <a:picLocks noChangeAspect="1" noChangeArrowheads="1"/>
          </p:cNvPicPr>
          <p:nvPr/>
        </p:nvPicPr>
        <p:blipFill>
          <a:blip r:embed="rId3" cstate="print"/>
          <a:srcRect/>
          <a:stretch>
            <a:fillRect/>
          </a:stretch>
        </p:blipFill>
        <p:spPr bwMode="auto">
          <a:xfrm>
            <a:off x="0" y="0"/>
            <a:ext cx="1411288" cy="1187450"/>
          </a:xfrm>
          <a:prstGeom prst="rect">
            <a:avLst/>
          </a:prstGeom>
          <a:noFill/>
          <a:ln w="9525">
            <a:noFill/>
            <a:miter lim="800000"/>
            <a:headEnd/>
            <a:tailEnd/>
          </a:ln>
        </p:spPr>
      </p:pic>
      <p:pic>
        <p:nvPicPr>
          <p:cNvPr id="11269" name="Picture 2" descr="http://www.adiac-congo.com/sites/default/files/fond_bleu_320x242.jpg"/>
          <p:cNvPicPr>
            <a:picLocks noChangeAspect="1" noChangeArrowheads="1"/>
          </p:cNvPicPr>
          <p:nvPr/>
        </p:nvPicPr>
        <p:blipFill>
          <a:blip r:embed="rId3" cstate="print"/>
          <a:srcRect/>
          <a:stretch>
            <a:fillRect/>
          </a:stretch>
        </p:blipFill>
        <p:spPr bwMode="auto">
          <a:xfrm>
            <a:off x="7732713" y="0"/>
            <a:ext cx="1411287"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400" b="1">
                <a:solidFill>
                  <a:schemeClr val="bg1"/>
                </a:solidFill>
                <a:latin typeface="Arial Black" pitchFamily="34" charset="0"/>
              </a:rPr>
              <a:t>OBJECTIFS </a:t>
            </a:r>
          </a:p>
        </p:txBody>
      </p:sp>
      <p:sp>
        <p:nvSpPr>
          <p:cNvPr id="12291" name="Rectangle 1"/>
          <p:cNvSpPr>
            <a:spLocks noChangeArrowheads="1"/>
          </p:cNvSpPr>
          <p:nvPr/>
        </p:nvSpPr>
        <p:spPr bwMode="auto">
          <a:xfrm>
            <a:off x="395288" y="1258888"/>
            <a:ext cx="8424862" cy="5324475"/>
          </a:xfrm>
          <a:prstGeom prst="rect">
            <a:avLst/>
          </a:prstGeom>
          <a:noFill/>
          <a:ln w="76200">
            <a:solidFill>
              <a:schemeClr val="tx1"/>
            </a:solidFill>
            <a:miter lim="800000"/>
            <a:headEnd/>
            <a:tailEnd/>
          </a:ln>
        </p:spPr>
        <p:txBody>
          <a:bodyPr anchor="ctr">
            <a:spAutoFit/>
          </a:bodyPr>
          <a:lstStyle/>
          <a:p>
            <a:pPr algn="just" eaLnBrk="0" hangingPunct="0"/>
            <a:endParaRPr lang="fr-FR" sz="2000" b="1"/>
          </a:p>
          <a:p>
            <a:pPr algn="just"/>
            <a:r>
              <a:rPr lang="fr-FR" sz="2000" b="1"/>
              <a:t>Le Fonds a pour objectifs de mobiliser les ressources nécessaires auprès des contributeurs et investisseurs, en vue du financement de la mise en œuvre des programmes et projets concourant au développement durable et à la promotion de l’économie bleue dans son champ d’intervention.</a:t>
            </a:r>
          </a:p>
          <a:p>
            <a:pPr algn="just"/>
            <a:endParaRPr lang="fr-FR" sz="2000" b="1"/>
          </a:p>
          <a:p>
            <a:pPr algn="just"/>
            <a:r>
              <a:rPr lang="fr-FR" sz="2000" b="1"/>
              <a:t>Il accompagnera les Etats Membres dans la lutte pour la réduction des émissions des gaz à effet de serre et la préservation des écosystèmes aquatiques et forestiers de l’espace géographique et écologique concerné.</a:t>
            </a:r>
          </a:p>
          <a:p>
            <a:r>
              <a:rPr lang="fr-FR" sz="2000"/>
              <a:t> </a:t>
            </a:r>
          </a:p>
          <a:p>
            <a:r>
              <a:rPr lang="fr-FR" sz="2000" b="1"/>
              <a:t>Le Fonds constitue l’outil financier principal pour le développement et la promotion de l’économie des ressources en eau des Etats membres.</a:t>
            </a:r>
          </a:p>
          <a:p>
            <a:endParaRPr lang="fr-FR" sz="2000" b="1">
              <a:latin typeface="Arial Black" pitchFamily="34" charset="0"/>
            </a:endParaRPr>
          </a:p>
          <a:p>
            <a:pPr algn="just" eaLnBrk="0" hangingPunct="0"/>
            <a:endParaRPr lang="fr-FR" sz="2000" b="1"/>
          </a:p>
        </p:txBody>
      </p:sp>
      <p:pic>
        <p:nvPicPr>
          <p:cNvPr id="12292" name="Picture 2" descr="http://www.adiac-congo.com/sites/default/files/fond_bleu_320x242.jpg"/>
          <p:cNvPicPr>
            <a:picLocks noChangeAspect="1" noChangeArrowheads="1"/>
          </p:cNvPicPr>
          <p:nvPr/>
        </p:nvPicPr>
        <p:blipFill>
          <a:blip r:embed="rId3" cstate="print"/>
          <a:srcRect/>
          <a:stretch>
            <a:fillRect/>
          </a:stretch>
        </p:blipFill>
        <p:spPr bwMode="auto">
          <a:xfrm>
            <a:off x="0" y="0"/>
            <a:ext cx="1411288" cy="1187450"/>
          </a:xfrm>
          <a:prstGeom prst="rect">
            <a:avLst/>
          </a:prstGeom>
          <a:noFill/>
          <a:ln w="9525">
            <a:noFill/>
            <a:miter lim="800000"/>
            <a:headEnd/>
            <a:tailEnd/>
          </a:ln>
        </p:spPr>
      </p:pic>
      <p:pic>
        <p:nvPicPr>
          <p:cNvPr id="12293" name="Picture 2" descr="http://www.adiac-congo.com/sites/default/files/fond_bleu_320x242.jpg"/>
          <p:cNvPicPr>
            <a:picLocks noChangeAspect="1" noChangeArrowheads="1"/>
          </p:cNvPicPr>
          <p:nvPr/>
        </p:nvPicPr>
        <p:blipFill>
          <a:blip r:embed="rId3" cstate="print"/>
          <a:srcRect/>
          <a:stretch>
            <a:fillRect/>
          </a:stretch>
        </p:blipFill>
        <p:spPr bwMode="auto">
          <a:xfrm>
            <a:off x="7732713" y="0"/>
            <a:ext cx="1411287"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400" b="1">
                <a:solidFill>
                  <a:schemeClr val="bg1"/>
                </a:solidFill>
                <a:latin typeface="Arial Black" pitchFamily="34" charset="0"/>
              </a:rPr>
              <a:t>SIEGE-DUREE-AVOIRS</a:t>
            </a:r>
          </a:p>
        </p:txBody>
      </p:sp>
      <p:sp>
        <p:nvSpPr>
          <p:cNvPr id="13315" name="Rectangle 1"/>
          <p:cNvSpPr>
            <a:spLocks noChangeArrowheads="1"/>
          </p:cNvSpPr>
          <p:nvPr/>
        </p:nvSpPr>
        <p:spPr bwMode="auto">
          <a:xfrm>
            <a:off x="395288" y="1104900"/>
            <a:ext cx="8569325" cy="5632450"/>
          </a:xfrm>
          <a:prstGeom prst="rect">
            <a:avLst/>
          </a:prstGeom>
          <a:noFill/>
          <a:ln w="76200">
            <a:solidFill>
              <a:schemeClr val="tx1"/>
            </a:solidFill>
            <a:miter lim="800000"/>
            <a:headEnd/>
            <a:tailEnd/>
          </a:ln>
        </p:spPr>
        <p:txBody>
          <a:bodyPr anchor="ctr">
            <a:spAutoFit/>
          </a:bodyPr>
          <a:lstStyle/>
          <a:p>
            <a:pPr algn="just" eaLnBrk="0" hangingPunct="0"/>
            <a:endParaRPr lang="fr-FR" sz="2000" b="1"/>
          </a:p>
          <a:p>
            <a:pPr algn="just"/>
            <a:r>
              <a:rPr lang="fr-FR" sz="2000">
                <a:latin typeface="Arial Black" pitchFamily="34" charset="0"/>
              </a:rPr>
              <a:t>Le siège </a:t>
            </a:r>
            <a:r>
              <a:rPr lang="fr-FR" sz="2000"/>
              <a:t>du Fonds sera à Brazzaville. Il pourra, en cas de nécessité, être transféré à un autre lieu, sur décision de l’organe délibérant du Fonds.</a:t>
            </a:r>
          </a:p>
          <a:p>
            <a:endParaRPr lang="fr-FR" sz="2000"/>
          </a:p>
          <a:p>
            <a:endParaRPr lang="fr-FR" sz="2000"/>
          </a:p>
          <a:p>
            <a:pPr algn="just"/>
            <a:r>
              <a:rPr lang="fr-FR" sz="2000"/>
              <a:t>Le présent Mémorandum d’Entente pour la création du Fonds est établi </a:t>
            </a:r>
            <a:r>
              <a:rPr lang="fr-FR" sz="2000" b="1"/>
              <a:t>pour une durée illimitée</a:t>
            </a:r>
            <a:r>
              <a:rPr lang="fr-FR" sz="2000"/>
              <a:t>. Toutefois, une période transitoire d’un an est prévue pour le démarrage du Fonds à compter de la date de sa signature.</a:t>
            </a:r>
          </a:p>
          <a:p>
            <a:endParaRPr lang="fr-FR" sz="2000"/>
          </a:p>
          <a:p>
            <a:endParaRPr lang="fr-FR" sz="2000"/>
          </a:p>
          <a:p>
            <a:pPr algn="just"/>
            <a:r>
              <a:rPr lang="fr-FR" sz="2000">
                <a:latin typeface="Arial Black" pitchFamily="34" charset="0"/>
              </a:rPr>
              <a:t>Les avoirs </a:t>
            </a:r>
            <a:r>
              <a:rPr lang="fr-FR" sz="2000"/>
              <a:t>du Fonds sont domiciliés dans une institution financière africaine, à définir d’accord parties. Ils peuvent être transférés, en cas de nécessité, dans toute autre institution choisie par l’organe délibérant du Fond.</a:t>
            </a:r>
          </a:p>
          <a:p>
            <a:endParaRPr lang="fr-FR" sz="2000" b="1"/>
          </a:p>
          <a:p>
            <a:endParaRPr lang="fr-FR" sz="2000" b="1">
              <a:latin typeface="Arial Black" pitchFamily="34" charset="0"/>
            </a:endParaRPr>
          </a:p>
          <a:p>
            <a:pPr algn="just" eaLnBrk="0" hangingPunct="0"/>
            <a:endParaRPr lang="fr-FR" sz="2000" b="1"/>
          </a:p>
        </p:txBody>
      </p:sp>
      <p:pic>
        <p:nvPicPr>
          <p:cNvPr id="13316" name="Picture 2" descr="http://www.adiac-congo.com/sites/default/files/fond_bleu_320x242.jpg"/>
          <p:cNvPicPr>
            <a:picLocks noChangeAspect="1" noChangeArrowheads="1"/>
          </p:cNvPicPr>
          <p:nvPr/>
        </p:nvPicPr>
        <p:blipFill>
          <a:blip r:embed="rId3" cstate="print"/>
          <a:srcRect/>
          <a:stretch>
            <a:fillRect/>
          </a:stretch>
        </p:blipFill>
        <p:spPr bwMode="auto">
          <a:xfrm>
            <a:off x="0" y="0"/>
            <a:ext cx="1411288" cy="1187450"/>
          </a:xfrm>
          <a:prstGeom prst="rect">
            <a:avLst/>
          </a:prstGeom>
          <a:noFill/>
          <a:ln w="9525">
            <a:noFill/>
            <a:miter lim="800000"/>
            <a:headEnd/>
            <a:tailEnd/>
          </a:ln>
        </p:spPr>
      </p:pic>
      <p:pic>
        <p:nvPicPr>
          <p:cNvPr id="13317" name="Picture 2" descr="http://www.adiac-congo.com/sites/default/files/fond_bleu_320x242.jpg"/>
          <p:cNvPicPr>
            <a:picLocks noChangeAspect="1" noChangeArrowheads="1"/>
          </p:cNvPicPr>
          <p:nvPr/>
        </p:nvPicPr>
        <p:blipFill>
          <a:blip r:embed="rId3" cstate="print"/>
          <a:srcRect/>
          <a:stretch>
            <a:fillRect/>
          </a:stretch>
        </p:blipFill>
        <p:spPr bwMode="auto">
          <a:xfrm>
            <a:off x="7732713" y="0"/>
            <a:ext cx="1411287"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400" b="1">
                <a:solidFill>
                  <a:schemeClr val="bg1"/>
                </a:solidFill>
                <a:latin typeface="Arial Black" pitchFamily="34" charset="0"/>
              </a:rPr>
              <a:t>DOMAINE D’INTERVENTION (1)</a:t>
            </a:r>
          </a:p>
        </p:txBody>
      </p:sp>
      <p:sp>
        <p:nvSpPr>
          <p:cNvPr id="14339" name="Rectangle 1"/>
          <p:cNvSpPr>
            <a:spLocks noChangeArrowheads="1"/>
          </p:cNvSpPr>
          <p:nvPr/>
        </p:nvSpPr>
        <p:spPr bwMode="auto">
          <a:xfrm>
            <a:off x="395288" y="1258888"/>
            <a:ext cx="8569325" cy="5324475"/>
          </a:xfrm>
          <a:prstGeom prst="rect">
            <a:avLst/>
          </a:prstGeom>
          <a:noFill/>
          <a:ln w="76200">
            <a:solidFill>
              <a:schemeClr val="tx1"/>
            </a:solidFill>
            <a:miter lim="800000"/>
            <a:headEnd/>
            <a:tailEnd/>
          </a:ln>
        </p:spPr>
        <p:txBody>
          <a:bodyPr anchor="ctr">
            <a:spAutoFit/>
          </a:bodyPr>
          <a:lstStyle/>
          <a:p>
            <a:pPr algn="just" eaLnBrk="0" hangingPunct="0"/>
            <a:endParaRPr lang="fr-FR" sz="2000" b="1"/>
          </a:p>
          <a:p>
            <a:pPr algn="just">
              <a:lnSpc>
                <a:spcPct val="200000"/>
              </a:lnSpc>
            </a:pPr>
            <a:r>
              <a:rPr lang="fr-FR" sz="2000" b="1"/>
              <a:t>Le Fonds intervient dans les domaines de « l’économie bleue », concernant, notamment, toutes les étendues d’eau et les rivages, qu’il s’agisse des océans et des mers, des côtes, des lacs, des cours d’eau et des nappes souterraines, en prenant en compte la dimension lutte contre la pauvreté des populations riveraines.</a:t>
            </a:r>
          </a:p>
          <a:p>
            <a:pPr algn="just">
              <a:lnSpc>
                <a:spcPct val="200000"/>
              </a:lnSpc>
            </a:pPr>
            <a:endParaRPr lang="fr-FR" sz="2000" b="1"/>
          </a:p>
          <a:p>
            <a:pPr algn="just">
              <a:lnSpc>
                <a:spcPct val="200000"/>
              </a:lnSpc>
            </a:pPr>
            <a:r>
              <a:rPr lang="fr-FR" sz="2000" b="1"/>
              <a:t>Il intervient également dans les domaine de l’économie verte</a:t>
            </a:r>
          </a:p>
          <a:p>
            <a:endParaRPr lang="fr-FR" sz="2000" b="1">
              <a:latin typeface="Arial Black" pitchFamily="34" charset="0"/>
            </a:endParaRPr>
          </a:p>
          <a:p>
            <a:pPr algn="just" eaLnBrk="0" hangingPunct="0"/>
            <a:endParaRPr lang="fr-FR" sz="2000" b="1"/>
          </a:p>
        </p:txBody>
      </p:sp>
      <p:pic>
        <p:nvPicPr>
          <p:cNvPr id="14340" name="Picture 2" descr="http://www.adiac-congo.com/sites/default/files/fond_bleu_320x242.jpg"/>
          <p:cNvPicPr>
            <a:picLocks noChangeAspect="1" noChangeArrowheads="1"/>
          </p:cNvPicPr>
          <p:nvPr/>
        </p:nvPicPr>
        <p:blipFill>
          <a:blip r:embed="rId3" cstate="print"/>
          <a:srcRect/>
          <a:stretch>
            <a:fillRect/>
          </a:stretch>
        </p:blipFill>
        <p:spPr bwMode="auto">
          <a:xfrm>
            <a:off x="0" y="0"/>
            <a:ext cx="1411288" cy="1187450"/>
          </a:xfrm>
          <a:prstGeom prst="rect">
            <a:avLst/>
          </a:prstGeom>
          <a:noFill/>
          <a:ln w="9525">
            <a:noFill/>
            <a:miter lim="800000"/>
            <a:headEnd/>
            <a:tailEnd/>
          </a:ln>
        </p:spPr>
      </p:pic>
      <p:pic>
        <p:nvPicPr>
          <p:cNvPr id="14341" name="Picture 2" descr="http://www.adiac-congo.com/sites/default/files/fond_bleu_320x242.jpg"/>
          <p:cNvPicPr>
            <a:picLocks noChangeAspect="1" noChangeArrowheads="1"/>
          </p:cNvPicPr>
          <p:nvPr/>
        </p:nvPicPr>
        <p:blipFill>
          <a:blip r:embed="rId3" cstate="print"/>
          <a:srcRect/>
          <a:stretch>
            <a:fillRect/>
          </a:stretch>
        </p:blipFill>
        <p:spPr bwMode="auto">
          <a:xfrm>
            <a:off x="7732713" y="0"/>
            <a:ext cx="1411287"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400" b="1">
                <a:solidFill>
                  <a:schemeClr val="bg1"/>
                </a:solidFill>
                <a:latin typeface="Arial Black" pitchFamily="34" charset="0"/>
              </a:rPr>
              <a:t>DOMAINE D’INTERVENTION (2)</a:t>
            </a:r>
          </a:p>
        </p:txBody>
      </p:sp>
      <p:sp>
        <p:nvSpPr>
          <p:cNvPr id="15363" name="Rectangle 1"/>
          <p:cNvSpPr>
            <a:spLocks noChangeArrowheads="1"/>
          </p:cNvSpPr>
          <p:nvPr/>
        </p:nvSpPr>
        <p:spPr bwMode="auto">
          <a:xfrm>
            <a:off x="250825" y="1228725"/>
            <a:ext cx="8569325" cy="5200650"/>
          </a:xfrm>
          <a:prstGeom prst="rect">
            <a:avLst/>
          </a:prstGeom>
          <a:noFill/>
          <a:ln w="76200">
            <a:solidFill>
              <a:schemeClr val="tx1"/>
            </a:solidFill>
            <a:miter lim="800000"/>
            <a:headEnd/>
            <a:tailEnd/>
          </a:ln>
        </p:spPr>
        <p:txBody>
          <a:bodyPr anchor="ctr">
            <a:spAutoFit/>
          </a:bodyPr>
          <a:lstStyle/>
          <a:p>
            <a:pPr algn="just" eaLnBrk="0" hangingPunct="0"/>
            <a:endParaRPr lang="fr-FR" sz="2000" b="1"/>
          </a:p>
          <a:p>
            <a:pPr>
              <a:lnSpc>
                <a:spcPct val="150000"/>
              </a:lnSpc>
              <a:buFont typeface="Arial" charset="0"/>
              <a:buChar char="•"/>
            </a:pPr>
            <a:r>
              <a:rPr lang="fr-FR" sz="1600" b="1"/>
              <a:t>   les voies de navigation intérieures par un entretien régulier, et aménager les ports secondaires ;</a:t>
            </a:r>
          </a:p>
          <a:p>
            <a:pPr>
              <a:lnSpc>
                <a:spcPct val="150000"/>
              </a:lnSpc>
              <a:buFont typeface="Arial" charset="0"/>
              <a:buChar char="•"/>
            </a:pPr>
            <a:r>
              <a:rPr lang="fr-FR" sz="1600" b="1"/>
              <a:t>  le système de suivi hydrométrique et météorologique ;</a:t>
            </a:r>
          </a:p>
          <a:p>
            <a:pPr>
              <a:lnSpc>
                <a:spcPct val="150000"/>
              </a:lnSpc>
              <a:buFont typeface="Arial" charset="0"/>
              <a:buChar char="•"/>
            </a:pPr>
            <a:r>
              <a:rPr lang="fr-FR" sz="1600" b="1"/>
              <a:t>  la lutte contre les plantes flottantes envahissantes et   les énergies renouvelables ;</a:t>
            </a:r>
          </a:p>
          <a:p>
            <a:pPr>
              <a:lnSpc>
                <a:spcPct val="150000"/>
              </a:lnSpc>
              <a:buFont typeface="Arial" charset="0"/>
              <a:buChar char="•"/>
            </a:pPr>
            <a:r>
              <a:rPr lang="fr-FR" sz="1600" b="1"/>
              <a:t>  les systèmes d’irrigation et de drainage en vue d’accroitre la productivité des bassins de production ;</a:t>
            </a:r>
          </a:p>
          <a:p>
            <a:pPr>
              <a:lnSpc>
                <a:spcPct val="150000"/>
              </a:lnSpc>
              <a:buFont typeface="Arial" charset="0"/>
              <a:buChar char="•"/>
            </a:pPr>
            <a:r>
              <a:rPr lang="fr-FR" sz="1600" b="1"/>
              <a:t>  la pêche durable, l’aquaculture, la surveillance et l’observation des zones de pêche ;</a:t>
            </a:r>
          </a:p>
          <a:p>
            <a:pPr>
              <a:lnSpc>
                <a:spcPct val="150000"/>
              </a:lnSpc>
              <a:buFont typeface="Arial" charset="0"/>
              <a:buChar char="•"/>
            </a:pPr>
            <a:r>
              <a:rPr lang="fr-FR" sz="1600" b="1"/>
              <a:t>   le traitement des eaux usées et l’approvisionnement en eau potable ;</a:t>
            </a:r>
          </a:p>
          <a:p>
            <a:pPr>
              <a:lnSpc>
                <a:spcPct val="150000"/>
              </a:lnSpc>
              <a:buFont typeface="Arial" charset="0"/>
              <a:buChar char="•"/>
            </a:pPr>
            <a:r>
              <a:rPr lang="fr-FR" sz="1600" b="1"/>
              <a:t>  développer des systèmes de gestion et de traitement de déchets solides déversés dans les cours d’eau et les océans ;</a:t>
            </a:r>
          </a:p>
          <a:p>
            <a:pPr>
              <a:lnSpc>
                <a:spcPct val="150000"/>
              </a:lnSpc>
              <a:buFont typeface="Arial" charset="0"/>
              <a:buChar char="•"/>
            </a:pPr>
            <a:r>
              <a:rPr lang="fr-FR" sz="1600" b="1"/>
              <a:t>  le paiement pour services environnementaux (PSE) basés sur la gestion durable des eaux ;  </a:t>
            </a:r>
          </a:p>
          <a:p>
            <a:pPr>
              <a:lnSpc>
                <a:spcPct val="150000"/>
              </a:lnSpc>
              <a:buFont typeface="Arial" charset="0"/>
              <a:buChar char="•"/>
            </a:pPr>
            <a:r>
              <a:rPr lang="fr-FR" sz="1600" b="1"/>
              <a:t>   la lutte contre les érosions ; la gestion des mangroves </a:t>
            </a:r>
            <a:endParaRPr lang="fr-FR" sz="2000" b="1"/>
          </a:p>
        </p:txBody>
      </p:sp>
      <p:pic>
        <p:nvPicPr>
          <p:cNvPr id="15364" name="Picture 2" descr="http://www.adiac-congo.com/sites/default/files/fond_bleu_320x242.jpg"/>
          <p:cNvPicPr>
            <a:picLocks noChangeAspect="1" noChangeArrowheads="1"/>
          </p:cNvPicPr>
          <p:nvPr/>
        </p:nvPicPr>
        <p:blipFill>
          <a:blip r:embed="rId3" cstate="print"/>
          <a:srcRect/>
          <a:stretch>
            <a:fillRect/>
          </a:stretch>
        </p:blipFill>
        <p:spPr bwMode="auto">
          <a:xfrm>
            <a:off x="0" y="0"/>
            <a:ext cx="1411288" cy="1187450"/>
          </a:xfrm>
          <a:prstGeom prst="rect">
            <a:avLst/>
          </a:prstGeom>
          <a:noFill/>
          <a:ln w="9525">
            <a:noFill/>
            <a:miter lim="800000"/>
            <a:headEnd/>
            <a:tailEnd/>
          </a:ln>
        </p:spPr>
      </p:pic>
      <p:pic>
        <p:nvPicPr>
          <p:cNvPr id="15365" name="Picture 2" descr="http://www.adiac-congo.com/sites/default/files/fond_bleu_320x242.jpg"/>
          <p:cNvPicPr>
            <a:picLocks noChangeAspect="1" noChangeArrowheads="1"/>
          </p:cNvPicPr>
          <p:nvPr/>
        </p:nvPicPr>
        <p:blipFill>
          <a:blip r:embed="rId3" cstate="print"/>
          <a:srcRect/>
          <a:stretch>
            <a:fillRect/>
          </a:stretch>
        </p:blipFill>
        <p:spPr bwMode="auto">
          <a:xfrm>
            <a:off x="7732713" y="0"/>
            <a:ext cx="1411287"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400" b="1">
                <a:solidFill>
                  <a:schemeClr val="bg1"/>
                </a:solidFill>
                <a:latin typeface="Arial Black" pitchFamily="34" charset="0"/>
              </a:rPr>
              <a:t>RESSOURCES (1)</a:t>
            </a:r>
          </a:p>
        </p:txBody>
      </p:sp>
      <p:sp>
        <p:nvSpPr>
          <p:cNvPr id="26629" name="Rectangle 1"/>
          <p:cNvSpPr>
            <a:spLocks noChangeArrowheads="1"/>
          </p:cNvSpPr>
          <p:nvPr/>
        </p:nvSpPr>
        <p:spPr bwMode="auto">
          <a:xfrm>
            <a:off x="395288" y="1504950"/>
            <a:ext cx="8424862" cy="4710113"/>
          </a:xfrm>
          <a:prstGeom prst="rect">
            <a:avLst/>
          </a:prstGeom>
          <a:noFill/>
          <a:ln w="76200">
            <a:solidFill>
              <a:schemeClr val="tx1"/>
            </a:solidFill>
            <a:miter lim="800000"/>
            <a:headEnd/>
            <a:tailEnd/>
          </a:ln>
        </p:spPr>
        <p:txBody>
          <a:bodyPr anchor="ctr">
            <a:spAutoFit/>
          </a:bodyPr>
          <a:lstStyle/>
          <a:p>
            <a:pPr algn="just" eaLnBrk="0" hangingPunct="0">
              <a:defRPr/>
            </a:pPr>
            <a:endParaRPr lang="fr-FR" sz="2000" b="1" dirty="0"/>
          </a:p>
          <a:p>
            <a:pPr>
              <a:defRPr/>
            </a:pPr>
            <a:r>
              <a:rPr lang="fr-FR" sz="2000" dirty="0">
                <a:latin typeface="Arial Black" pitchFamily="34" charset="0"/>
              </a:rPr>
              <a:t>Les ressources du Fonds proviennent, notamment :</a:t>
            </a:r>
          </a:p>
          <a:p>
            <a:pPr>
              <a:defRPr/>
            </a:pPr>
            <a:endParaRPr lang="fr-FR" sz="2000" dirty="0"/>
          </a:p>
          <a:p>
            <a:pPr marL="87313" lvl="1">
              <a:buFont typeface="Wingdings" pitchFamily="2" charset="2"/>
              <a:buChar char="ü"/>
              <a:defRPr/>
            </a:pPr>
            <a:r>
              <a:rPr lang="fr-FR" sz="1600" b="1" dirty="0">
                <a:latin typeface="Arial Black" pitchFamily="34" charset="0"/>
              </a:rPr>
              <a:t>   des apports des Etats membres ;</a:t>
            </a:r>
          </a:p>
          <a:p>
            <a:pPr>
              <a:buFont typeface="Wingdings" pitchFamily="2" charset="2"/>
              <a:buChar char="ü"/>
              <a:defRPr/>
            </a:pPr>
            <a:r>
              <a:rPr lang="fr-FR" sz="1600" b="1" dirty="0">
                <a:latin typeface="Arial Black" pitchFamily="34" charset="0"/>
              </a:rPr>
              <a:t>    </a:t>
            </a:r>
            <a:r>
              <a:rPr lang="fr-FR" sz="1600" b="1" dirty="0">
                <a:solidFill>
                  <a:schemeClr val="accent6">
                    <a:lumMod val="75000"/>
                  </a:schemeClr>
                </a:solidFill>
                <a:latin typeface="Arial Black" pitchFamily="34" charset="0"/>
              </a:rPr>
              <a:t>des apports des partenaires financiers</a:t>
            </a:r>
            <a:r>
              <a:rPr lang="fr-FR" sz="1600" b="1" dirty="0">
                <a:latin typeface="Arial Black" pitchFamily="34" charset="0"/>
              </a:rPr>
              <a:t> ;</a:t>
            </a:r>
          </a:p>
          <a:p>
            <a:pPr marL="450850" indent="-450850">
              <a:buFont typeface="Wingdings" pitchFamily="2" charset="2"/>
              <a:buChar char="ü"/>
              <a:defRPr/>
            </a:pPr>
            <a:r>
              <a:rPr lang="fr-FR" sz="1600" b="1" dirty="0">
                <a:latin typeface="Arial Black" pitchFamily="34" charset="0"/>
              </a:rPr>
              <a:t>des mécanismes nationaux, sous régionaux et internationaux de financements ;</a:t>
            </a:r>
          </a:p>
          <a:p>
            <a:pPr marL="450850" indent="-450850" algn="just">
              <a:buFont typeface="Wingdings" pitchFamily="2" charset="2"/>
              <a:buChar char="ü"/>
              <a:tabLst>
                <a:tab pos="450850" algn="l"/>
              </a:tabLst>
              <a:defRPr/>
            </a:pPr>
            <a:r>
              <a:rPr lang="fr-FR" sz="1600" b="1" dirty="0">
                <a:latin typeface="Arial Black" pitchFamily="34" charset="0"/>
              </a:rPr>
              <a:t> </a:t>
            </a:r>
            <a:r>
              <a:rPr lang="fr-FR" sz="1600" b="1" dirty="0">
                <a:solidFill>
                  <a:schemeClr val="accent6">
                    <a:lumMod val="75000"/>
                  </a:schemeClr>
                </a:solidFill>
                <a:latin typeface="Arial Black" pitchFamily="34" charset="0"/>
              </a:rPr>
              <a:t>des financements novateurs tels le paiement pour les services environnementaux, générés par les services éco systémiques liés à la gestion durable des eaux </a:t>
            </a:r>
          </a:p>
          <a:p>
            <a:pPr>
              <a:buFont typeface="Wingdings" pitchFamily="2" charset="2"/>
              <a:buChar char="ü"/>
              <a:defRPr/>
            </a:pPr>
            <a:r>
              <a:rPr lang="fr-FR" sz="1600" b="1" dirty="0">
                <a:latin typeface="Arial Black" pitchFamily="34" charset="0"/>
              </a:rPr>
              <a:t>    des dons et legs ;</a:t>
            </a:r>
          </a:p>
          <a:p>
            <a:pPr>
              <a:buFont typeface="Wingdings" pitchFamily="2" charset="2"/>
              <a:buChar char="ü"/>
              <a:defRPr/>
            </a:pPr>
            <a:r>
              <a:rPr lang="fr-FR" sz="1600" b="1" dirty="0">
                <a:latin typeface="Arial Black" pitchFamily="34" charset="0"/>
              </a:rPr>
              <a:t>    </a:t>
            </a:r>
            <a:r>
              <a:rPr lang="fr-FR" sz="1600" b="1" dirty="0">
                <a:solidFill>
                  <a:schemeClr val="accent6">
                    <a:lumMod val="75000"/>
                  </a:schemeClr>
                </a:solidFill>
                <a:latin typeface="Arial Black" pitchFamily="34" charset="0"/>
              </a:rPr>
              <a:t>des souscriptions au Fonds</a:t>
            </a:r>
            <a:r>
              <a:rPr lang="fr-FR" sz="1600" b="1" dirty="0">
                <a:latin typeface="Arial Black" pitchFamily="34" charset="0"/>
              </a:rPr>
              <a:t> ;</a:t>
            </a:r>
          </a:p>
          <a:p>
            <a:pPr>
              <a:buFont typeface="Wingdings" pitchFamily="2" charset="2"/>
              <a:buChar char="ü"/>
              <a:defRPr/>
            </a:pPr>
            <a:r>
              <a:rPr lang="fr-FR" sz="1600" b="1" dirty="0">
                <a:latin typeface="Arial Black" pitchFamily="34" charset="0"/>
              </a:rPr>
              <a:t>    des intérêts reçus sur les prêts consentis ;</a:t>
            </a:r>
          </a:p>
          <a:p>
            <a:pPr>
              <a:buFont typeface="Wingdings" pitchFamily="2" charset="2"/>
              <a:buChar char="ü"/>
              <a:defRPr/>
            </a:pPr>
            <a:r>
              <a:rPr lang="fr-FR" sz="1600" b="1" dirty="0">
                <a:latin typeface="Arial Black" pitchFamily="34" charset="0"/>
              </a:rPr>
              <a:t>    </a:t>
            </a:r>
            <a:r>
              <a:rPr lang="fr-FR" sz="1600" b="1" dirty="0">
                <a:solidFill>
                  <a:srgbClr val="7030A0"/>
                </a:solidFill>
                <a:latin typeface="Arial Black" pitchFamily="34" charset="0"/>
              </a:rPr>
              <a:t>des produits financiers générés par les placements</a:t>
            </a:r>
            <a:r>
              <a:rPr lang="fr-FR" sz="1600" b="1" dirty="0">
                <a:latin typeface="Arial Black" pitchFamily="34" charset="0"/>
              </a:rPr>
              <a:t> ;</a:t>
            </a:r>
          </a:p>
          <a:p>
            <a:pPr algn="just">
              <a:buFont typeface="Wingdings" pitchFamily="2" charset="2"/>
              <a:buChar char="ü"/>
              <a:defRPr/>
            </a:pPr>
            <a:r>
              <a:rPr lang="fr-FR" sz="1600" b="1" dirty="0">
                <a:latin typeface="Arial Black" pitchFamily="34" charset="0"/>
              </a:rPr>
              <a:t>    des emprunts concessionnels contractés auprès des pays extérieurs    ou institutions nationales, multinationales ou internationales ;</a:t>
            </a:r>
          </a:p>
          <a:p>
            <a:pPr>
              <a:buFont typeface="Wingdings" pitchFamily="2" charset="2"/>
              <a:buChar char="ü"/>
              <a:defRPr/>
            </a:pPr>
            <a:r>
              <a:rPr lang="fr-FR" sz="1600" b="1" dirty="0">
                <a:latin typeface="Arial Black" pitchFamily="34" charset="0"/>
              </a:rPr>
              <a:t>    </a:t>
            </a:r>
            <a:r>
              <a:rPr lang="fr-FR" sz="1600" b="1" dirty="0">
                <a:solidFill>
                  <a:srgbClr val="7030A0"/>
                </a:solidFill>
                <a:latin typeface="Arial Black" pitchFamily="34" charset="0"/>
              </a:rPr>
              <a:t>toute autre source pouvant être générée par les activités du Fonds.</a:t>
            </a:r>
          </a:p>
          <a:p>
            <a:pPr>
              <a:buFont typeface="Wingdings" pitchFamily="2" charset="2"/>
              <a:buChar char="ü"/>
              <a:defRPr/>
            </a:pPr>
            <a:endParaRPr lang="fr-FR" sz="1600" b="1" dirty="0">
              <a:latin typeface="Arial Black" pitchFamily="34" charset="0"/>
            </a:endParaRPr>
          </a:p>
        </p:txBody>
      </p:sp>
      <p:pic>
        <p:nvPicPr>
          <p:cNvPr id="16388" name="Picture 2" descr="http://www.adiac-congo.com/sites/default/files/fond_bleu_320x242.jpg"/>
          <p:cNvPicPr>
            <a:picLocks noChangeAspect="1" noChangeArrowheads="1"/>
          </p:cNvPicPr>
          <p:nvPr/>
        </p:nvPicPr>
        <p:blipFill>
          <a:blip r:embed="rId3" cstate="print"/>
          <a:srcRect/>
          <a:stretch>
            <a:fillRect/>
          </a:stretch>
        </p:blipFill>
        <p:spPr bwMode="auto">
          <a:xfrm>
            <a:off x="0" y="0"/>
            <a:ext cx="1411288" cy="1187450"/>
          </a:xfrm>
          <a:prstGeom prst="rect">
            <a:avLst/>
          </a:prstGeom>
          <a:noFill/>
          <a:ln w="9525">
            <a:noFill/>
            <a:miter lim="800000"/>
            <a:headEnd/>
            <a:tailEnd/>
          </a:ln>
        </p:spPr>
      </p:pic>
      <p:pic>
        <p:nvPicPr>
          <p:cNvPr id="16389" name="Picture 2" descr="http://www.adiac-congo.com/sites/default/files/fond_bleu_320x242.jpg"/>
          <p:cNvPicPr>
            <a:picLocks noChangeAspect="1" noChangeArrowheads="1"/>
          </p:cNvPicPr>
          <p:nvPr/>
        </p:nvPicPr>
        <p:blipFill>
          <a:blip r:embed="rId3" cstate="print"/>
          <a:srcRect/>
          <a:stretch>
            <a:fillRect/>
          </a:stretch>
        </p:blipFill>
        <p:spPr bwMode="auto">
          <a:xfrm>
            <a:off x="7732713" y="0"/>
            <a:ext cx="1411287"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400" b="1">
                <a:solidFill>
                  <a:schemeClr val="bg1"/>
                </a:solidFill>
                <a:latin typeface="Arial Black" pitchFamily="34" charset="0"/>
              </a:rPr>
              <a:t>RESSOURCES (2)</a:t>
            </a:r>
          </a:p>
        </p:txBody>
      </p:sp>
      <p:sp>
        <p:nvSpPr>
          <p:cNvPr id="26629" name="Rectangle 1"/>
          <p:cNvSpPr>
            <a:spLocks noChangeArrowheads="1"/>
          </p:cNvSpPr>
          <p:nvPr/>
        </p:nvSpPr>
        <p:spPr bwMode="auto">
          <a:xfrm>
            <a:off x="395288" y="701675"/>
            <a:ext cx="8424862" cy="5630863"/>
          </a:xfrm>
          <a:prstGeom prst="rect">
            <a:avLst/>
          </a:prstGeom>
          <a:noFill/>
          <a:ln w="76200">
            <a:solidFill>
              <a:schemeClr val="tx1"/>
            </a:solidFill>
            <a:miter lim="800000"/>
            <a:headEnd/>
            <a:tailEnd/>
          </a:ln>
        </p:spPr>
        <p:txBody>
          <a:bodyPr anchor="ctr">
            <a:spAutoFit/>
          </a:bodyPr>
          <a:lstStyle/>
          <a:p>
            <a:pPr algn="just" eaLnBrk="0" hangingPunct="0">
              <a:defRPr/>
            </a:pPr>
            <a:endParaRPr lang="fr-FR" sz="2000" b="1" dirty="0"/>
          </a:p>
          <a:p>
            <a:pPr>
              <a:defRPr/>
            </a:pPr>
            <a:r>
              <a:rPr lang="fr-FR" sz="2000" b="1" dirty="0"/>
              <a:t>Le fonds de départ sera constitué par :</a:t>
            </a:r>
          </a:p>
          <a:p>
            <a:pPr>
              <a:defRPr/>
            </a:pPr>
            <a:endParaRPr lang="fr-FR" sz="2000" b="1" dirty="0"/>
          </a:p>
          <a:p>
            <a:pPr>
              <a:buFont typeface="Arial" pitchFamily="34" charset="0"/>
              <a:buChar char="•"/>
              <a:defRPr/>
            </a:pPr>
            <a:r>
              <a:rPr lang="fr-FR" sz="2000" b="1" dirty="0"/>
              <a:t>      les contributions des Etats Membres ;</a:t>
            </a:r>
          </a:p>
          <a:p>
            <a:pPr marL="450850" indent="-450850">
              <a:buFont typeface="Arial" pitchFamily="34" charset="0"/>
              <a:buChar char="•"/>
              <a:defRPr/>
            </a:pPr>
            <a:r>
              <a:rPr lang="fr-FR" sz="2000" b="1" dirty="0"/>
              <a:t> les contributions des partenaires au développement et organisations qui accompagnent la mise en place du Fonds.</a:t>
            </a:r>
          </a:p>
          <a:p>
            <a:pPr>
              <a:defRPr/>
            </a:pPr>
            <a:endParaRPr lang="fr-FR" sz="2000" dirty="0"/>
          </a:p>
          <a:p>
            <a:pPr>
              <a:defRPr/>
            </a:pPr>
            <a:endParaRPr lang="fr-FR" sz="2000" dirty="0"/>
          </a:p>
          <a:p>
            <a:pPr>
              <a:defRPr/>
            </a:pPr>
            <a:endParaRPr lang="fr-FR" sz="2000" dirty="0"/>
          </a:p>
          <a:p>
            <a:pPr>
              <a:defRPr/>
            </a:pPr>
            <a:r>
              <a:rPr lang="fr-FR" sz="2000" dirty="0"/>
              <a:t> </a:t>
            </a:r>
            <a:r>
              <a:rPr lang="fr-FR" sz="2000" b="1" dirty="0"/>
              <a:t>Le Fonds recherche auprès des Gouvernements, des sociétés commerciales, des fondations, des trusts et autres, des financements adéquats, suivant les types d’emplois projetés ou toutes autres sources compatibles avec ses objectifs.</a:t>
            </a:r>
          </a:p>
          <a:p>
            <a:pPr>
              <a:defRPr/>
            </a:pPr>
            <a:endParaRPr lang="fr-FR" sz="2000" b="1" dirty="0"/>
          </a:p>
          <a:p>
            <a:pPr>
              <a:defRPr/>
            </a:pPr>
            <a:endParaRPr lang="fr-FR" sz="2000" b="1" dirty="0"/>
          </a:p>
          <a:p>
            <a:pPr>
              <a:defRPr/>
            </a:pPr>
            <a:endParaRPr lang="fr-FR" sz="2000" b="1" dirty="0"/>
          </a:p>
          <a:p>
            <a:pPr>
              <a:defRPr/>
            </a:pPr>
            <a:endParaRPr lang="fr-FR" sz="2000" b="1" dirty="0"/>
          </a:p>
          <a:p>
            <a:pPr>
              <a:defRPr/>
            </a:pPr>
            <a:endParaRPr lang="fr-FR" sz="2000" b="1" dirty="0"/>
          </a:p>
        </p:txBody>
      </p:sp>
      <p:pic>
        <p:nvPicPr>
          <p:cNvPr id="17412" name="Picture 2" descr="http://www.adiac-congo.com/sites/default/files/fond_bleu_320x242.jpg"/>
          <p:cNvPicPr>
            <a:picLocks noChangeAspect="1" noChangeArrowheads="1"/>
          </p:cNvPicPr>
          <p:nvPr/>
        </p:nvPicPr>
        <p:blipFill>
          <a:blip r:embed="rId3" cstate="print"/>
          <a:srcRect/>
          <a:stretch>
            <a:fillRect/>
          </a:stretch>
        </p:blipFill>
        <p:spPr bwMode="auto">
          <a:xfrm>
            <a:off x="0" y="0"/>
            <a:ext cx="1411288" cy="1187450"/>
          </a:xfrm>
          <a:prstGeom prst="rect">
            <a:avLst/>
          </a:prstGeom>
          <a:noFill/>
          <a:ln w="9525">
            <a:noFill/>
            <a:miter lim="800000"/>
            <a:headEnd/>
            <a:tailEnd/>
          </a:ln>
        </p:spPr>
      </p:pic>
      <p:pic>
        <p:nvPicPr>
          <p:cNvPr id="17413" name="Picture 2" descr="http://www.adiac-congo.com/sites/default/files/fond_bleu_320x242.jpg"/>
          <p:cNvPicPr>
            <a:picLocks noChangeAspect="1" noChangeArrowheads="1"/>
          </p:cNvPicPr>
          <p:nvPr/>
        </p:nvPicPr>
        <p:blipFill>
          <a:blip r:embed="rId3" cstate="print"/>
          <a:srcRect/>
          <a:stretch>
            <a:fillRect/>
          </a:stretch>
        </p:blipFill>
        <p:spPr bwMode="auto">
          <a:xfrm>
            <a:off x="7732713" y="0"/>
            <a:ext cx="1411287"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EEA9060-E7B5-4C64-A68C-4BCADD938C56}" type="slidenum">
              <a:rPr lang="fr-FR" sz="1400"/>
              <a:pPr algn="r"/>
              <a:t>17</a:t>
            </a:fld>
            <a:endParaRPr lang="fr-FR" sz="1400"/>
          </a:p>
        </p:txBody>
      </p:sp>
      <p:sp>
        <p:nvSpPr>
          <p:cNvPr id="18435" name="AutoShape 5"/>
          <p:cNvSpPr>
            <a:spLocks noChangeArrowheads="1"/>
          </p:cNvSpPr>
          <p:nvPr/>
        </p:nvSpPr>
        <p:spPr bwMode="auto">
          <a:xfrm>
            <a:off x="1258888" y="2636838"/>
            <a:ext cx="6697662" cy="1071562"/>
          </a:xfrm>
          <a:prstGeom prst="roundRect">
            <a:avLst>
              <a:gd name="adj" fmla="val 16667"/>
            </a:avLst>
          </a:prstGeom>
          <a:solidFill>
            <a:schemeClr val="accent2"/>
          </a:solidFill>
          <a:ln w="9525">
            <a:solidFill>
              <a:schemeClr val="tx1"/>
            </a:solidFill>
            <a:round/>
            <a:headEnd/>
            <a:tailEnd/>
          </a:ln>
        </p:spPr>
        <p:txBody>
          <a:bodyPr wrap="none" anchor="ctr"/>
          <a:lstStyle/>
          <a:p>
            <a:pPr algn="ctr"/>
            <a:endParaRPr lang="fr-FR" sz="2800" b="1">
              <a:solidFill>
                <a:schemeClr val="bg1"/>
              </a:solidFill>
              <a:latin typeface="Arial Black" pitchFamily="34" charset="0"/>
            </a:endParaRPr>
          </a:p>
          <a:p>
            <a:pPr algn="ctr"/>
            <a:r>
              <a:rPr lang="fr-FR" sz="2800" b="1">
                <a:solidFill>
                  <a:schemeClr val="bg1"/>
                </a:solidFill>
                <a:latin typeface="Arial Black" pitchFamily="34" charset="0"/>
              </a:rPr>
              <a:t>DATES CLES</a:t>
            </a:r>
          </a:p>
        </p:txBody>
      </p:sp>
      <p:sp>
        <p:nvSpPr>
          <p:cNvPr id="18436" name="ZoneTexte 5"/>
          <p:cNvSpPr txBox="1">
            <a:spLocks noChangeArrowheads="1"/>
          </p:cNvSpPr>
          <p:nvPr/>
        </p:nvSpPr>
        <p:spPr bwMode="auto">
          <a:xfrm>
            <a:off x="4067175" y="333375"/>
            <a:ext cx="868363" cy="1570038"/>
          </a:xfrm>
          <a:prstGeom prst="rect">
            <a:avLst/>
          </a:prstGeom>
          <a:noFill/>
          <a:ln w="9525">
            <a:noFill/>
            <a:miter lim="800000"/>
            <a:headEnd/>
            <a:tailEnd/>
          </a:ln>
        </p:spPr>
        <p:txBody>
          <a:bodyPr wrap="none">
            <a:spAutoFit/>
          </a:bodyPr>
          <a:lstStyle/>
          <a:p>
            <a:r>
              <a:rPr lang="fr-FR" sz="9600" b="1"/>
              <a:t>3</a:t>
            </a:r>
          </a:p>
        </p:txBody>
      </p:sp>
      <p:pic>
        <p:nvPicPr>
          <p:cNvPr id="18437" name="Picture 2" descr="http://www.adiac-congo.com/sites/default/files/fond_bleu_320x242.jpg"/>
          <p:cNvPicPr>
            <a:picLocks noChangeAspect="1" noChangeArrowheads="1"/>
          </p:cNvPicPr>
          <p:nvPr/>
        </p:nvPicPr>
        <p:blipFill>
          <a:blip r:embed="rId3" cstate="print"/>
          <a:srcRect/>
          <a:stretch>
            <a:fillRect/>
          </a:stretch>
        </p:blipFill>
        <p:spPr bwMode="auto">
          <a:xfrm>
            <a:off x="7732713" y="0"/>
            <a:ext cx="1411287" cy="1187450"/>
          </a:xfrm>
          <a:prstGeom prst="rect">
            <a:avLst/>
          </a:prstGeom>
          <a:noFill/>
          <a:ln w="9525">
            <a:noFill/>
            <a:miter lim="800000"/>
            <a:headEnd/>
            <a:tailEnd/>
          </a:ln>
        </p:spPr>
      </p:pic>
      <p:pic>
        <p:nvPicPr>
          <p:cNvPr id="18438" name="Picture 2" descr="http://www.adiac-congo.com/sites/default/files/fond_bleu_320x242.jpg"/>
          <p:cNvPicPr>
            <a:picLocks noChangeAspect="1" noChangeArrowheads="1"/>
          </p:cNvPicPr>
          <p:nvPr/>
        </p:nvPicPr>
        <p:blipFill>
          <a:blip r:embed="rId3" cstate="print"/>
          <a:srcRect/>
          <a:stretch>
            <a:fillRect/>
          </a:stretch>
        </p:blipFill>
        <p:spPr bwMode="auto">
          <a:xfrm>
            <a:off x="0" y="0"/>
            <a:ext cx="1411288"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9"/>
          <p:cNvPicPr>
            <a:picLocks noChangeAspect="1" noChangeArrowheads="1"/>
          </p:cNvPicPr>
          <p:nvPr/>
        </p:nvPicPr>
        <p:blipFill>
          <a:blip r:embed="rId3" cstate="print"/>
          <a:srcRect/>
          <a:stretch>
            <a:fillRect/>
          </a:stretch>
        </p:blipFill>
        <p:spPr bwMode="auto">
          <a:xfrm>
            <a:off x="7891463" y="0"/>
            <a:ext cx="1252537" cy="1268413"/>
          </a:xfrm>
          <a:prstGeom prst="rect">
            <a:avLst/>
          </a:prstGeom>
          <a:noFill/>
          <a:ln w="9525">
            <a:noFill/>
            <a:miter lim="800000"/>
            <a:headEnd/>
            <a:tailEnd/>
          </a:ln>
        </p:spPr>
      </p:pic>
      <p:sp>
        <p:nvSpPr>
          <p:cNvPr id="19459"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3200" b="1">
                <a:solidFill>
                  <a:schemeClr val="bg1"/>
                </a:solidFill>
                <a:latin typeface="Arial Black" pitchFamily="34" charset="0"/>
              </a:rPr>
              <a:t>Dates clés</a:t>
            </a:r>
          </a:p>
        </p:txBody>
      </p:sp>
      <p:sp>
        <p:nvSpPr>
          <p:cNvPr id="20486" name="Text Box 19"/>
          <p:cNvSpPr txBox="1">
            <a:spLocks noChangeArrowheads="1"/>
          </p:cNvSpPr>
          <p:nvPr/>
        </p:nvSpPr>
        <p:spPr bwMode="auto">
          <a:xfrm>
            <a:off x="539750" y="1484313"/>
            <a:ext cx="7920038" cy="339725"/>
          </a:xfrm>
          <a:prstGeom prst="rect">
            <a:avLst/>
          </a:prstGeom>
          <a:noFill/>
          <a:ln w="9525">
            <a:noFill/>
            <a:miter lim="800000"/>
            <a:headEnd/>
            <a:tailEnd/>
          </a:ln>
        </p:spPr>
        <p:txBody>
          <a:bodyPr>
            <a:spAutoFit/>
          </a:bodyPr>
          <a:lstStyle/>
          <a:p>
            <a:pPr algn="just">
              <a:defRPr/>
            </a:pPr>
            <a:r>
              <a:rPr lang="fr-FR" sz="1600" b="1" dirty="0">
                <a:latin typeface="Arial Black" pitchFamily="34" charset="0"/>
              </a:rPr>
              <a:t>Novembre 2016 </a:t>
            </a:r>
            <a:r>
              <a:rPr lang="fr-FR" sz="1600" b="1" dirty="0">
                <a:latin typeface="+mn-lt"/>
              </a:rPr>
              <a:t>: Création de la Commission Climat du Bassin du Congo</a:t>
            </a:r>
          </a:p>
        </p:txBody>
      </p:sp>
      <p:sp>
        <p:nvSpPr>
          <p:cNvPr id="19461" name="Oval 11"/>
          <p:cNvSpPr>
            <a:spLocks noChangeArrowheads="1"/>
          </p:cNvSpPr>
          <p:nvPr/>
        </p:nvSpPr>
        <p:spPr bwMode="auto">
          <a:xfrm>
            <a:off x="179388" y="2924175"/>
            <a:ext cx="317500" cy="300038"/>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19462" name="Oval 11"/>
          <p:cNvSpPr>
            <a:spLocks noChangeArrowheads="1"/>
          </p:cNvSpPr>
          <p:nvPr/>
        </p:nvSpPr>
        <p:spPr bwMode="auto">
          <a:xfrm>
            <a:off x="179388" y="1557338"/>
            <a:ext cx="317500" cy="300037"/>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19463" name="Oval 11"/>
          <p:cNvSpPr>
            <a:spLocks noChangeArrowheads="1"/>
          </p:cNvSpPr>
          <p:nvPr/>
        </p:nvSpPr>
        <p:spPr bwMode="auto">
          <a:xfrm>
            <a:off x="179388" y="3644900"/>
            <a:ext cx="317500" cy="300038"/>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19464" name="Oval 11"/>
          <p:cNvSpPr>
            <a:spLocks noChangeArrowheads="1"/>
          </p:cNvSpPr>
          <p:nvPr/>
        </p:nvSpPr>
        <p:spPr bwMode="auto">
          <a:xfrm>
            <a:off x="179388" y="4797425"/>
            <a:ext cx="317500" cy="300038"/>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20493" name="Text Box 19"/>
          <p:cNvSpPr txBox="1">
            <a:spLocks noChangeArrowheads="1"/>
          </p:cNvSpPr>
          <p:nvPr/>
        </p:nvSpPr>
        <p:spPr bwMode="auto">
          <a:xfrm>
            <a:off x="611188" y="4365625"/>
            <a:ext cx="8355012" cy="1076325"/>
          </a:xfrm>
          <a:prstGeom prst="rect">
            <a:avLst/>
          </a:prstGeom>
          <a:noFill/>
          <a:ln w="9525">
            <a:noFill/>
            <a:miter lim="800000"/>
            <a:headEnd/>
            <a:tailEnd/>
          </a:ln>
        </p:spPr>
        <p:txBody>
          <a:bodyPr>
            <a:spAutoFit/>
          </a:bodyPr>
          <a:lstStyle/>
          <a:p>
            <a:pPr algn="just">
              <a:defRPr/>
            </a:pPr>
            <a:r>
              <a:rPr lang="fr-FR" sz="1600" b="1" dirty="0">
                <a:latin typeface="Arial Black" pitchFamily="34" charset="0"/>
              </a:rPr>
              <a:t>Octobre 2017 : </a:t>
            </a:r>
            <a:r>
              <a:rPr lang="fr-FR" sz="1600" b="1" dirty="0">
                <a:latin typeface="+mn-lt"/>
              </a:rPr>
              <a:t>Organisation à Brazzaville (Congo) de la Conférence des Ministres de l’Afrique centrale et de l’Afrique de l’Est sur </a:t>
            </a:r>
            <a:r>
              <a:rPr lang="fr-FR" sz="1600" b="1" u="sng" dirty="0">
                <a:latin typeface="+mn-lt"/>
              </a:rPr>
              <a:t>l’accélération de l’opérationnalisation </a:t>
            </a:r>
            <a:r>
              <a:rPr lang="fr-FR" sz="1600" b="1" dirty="0">
                <a:latin typeface="+mn-lt"/>
              </a:rPr>
              <a:t>de la Commission climat du Bassin du Congo et </a:t>
            </a:r>
            <a:r>
              <a:rPr lang="fr-FR" sz="1600" b="1" u="sng" dirty="0">
                <a:latin typeface="+mn-lt"/>
              </a:rPr>
              <a:t>du Fonds Bleu pour le Bassin du Congo</a:t>
            </a:r>
          </a:p>
        </p:txBody>
      </p:sp>
      <p:sp>
        <p:nvSpPr>
          <p:cNvPr id="15" name="Text Box 19"/>
          <p:cNvSpPr txBox="1">
            <a:spLocks noChangeArrowheads="1"/>
          </p:cNvSpPr>
          <p:nvPr/>
        </p:nvSpPr>
        <p:spPr bwMode="auto">
          <a:xfrm>
            <a:off x="611188" y="2276475"/>
            <a:ext cx="7921625" cy="339725"/>
          </a:xfrm>
          <a:prstGeom prst="rect">
            <a:avLst/>
          </a:prstGeom>
          <a:noFill/>
          <a:ln w="9525">
            <a:noFill/>
            <a:miter lim="800000"/>
            <a:headEnd/>
            <a:tailEnd/>
          </a:ln>
        </p:spPr>
        <p:txBody>
          <a:bodyPr>
            <a:spAutoFit/>
          </a:bodyPr>
          <a:lstStyle/>
          <a:p>
            <a:pPr algn="just">
              <a:defRPr/>
            </a:pPr>
            <a:r>
              <a:rPr lang="fr-FR" sz="1600" b="1" dirty="0">
                <a:latin typeface="Arial Black" pitchFamily="34" charset="0"/>
              </a:rPr>
              <a:t>Mars 2017 : </a:t>
            </a:r>
            <a:r>
              <a:rPr lang="fr-FR" sz="1600" b="1" dirty="0">
                <a:latin typeface="+mn-lt"/>
              </a:rPr>
              <a:t>Présentation du F2BC à Marrakech en marge de la COP22 </a:t>
            </a:r>
          </a:p>
        </p:txBody>
      </p:sp>
      <p:sp>
        <p:nvSpPr>
          <p:cNvPr id="16" name="Text Box 19"/>
          <p:cNvSpPr txBox="1">
            <a:spLocks noChangeArrowheads="1"/>
          </p:cNvSpPr>
          <p:nvPr/>
        </p:nvSpPr>
        <p:spPr bwMode="auto">
          <a:xfrm>
            <a:off x="684213" y="3429000"/>
            <a:ext cx="8135937" cy="584200"/>
          </a:xfrm>
          <a:prstGeom prst="rect">
            <a:avLst/>
          </a:prstGeom>
          <a:noFill/>
          <a:ln w="9525">
            <a:noFill/>
            <a:miter lim="800000"/>
            <a:headEnd/>
            <a:tailEnd/>
          </a:ln>
        </p:spPr>
        <p:txBody>
          <a:bodyPr>
            <a:spAutoFit/>
          </a:bodyPr>
          <a:lstStyle/>
          <a:p>
            <a:pPr algn="just">
              <a:defRPr/>
            </a:pPr>
            <a:r>
              <a:rPr lang="fr-FR" sz="1600" b="1" dirty="0">
                <a:latin typeface="Arial Black" pitchFamily="34" charset="0"/>
              </a:rPr>
              <a:t>Mars 2017 : </a:t>
            </a:r>
            <a:r>
              <a:rPr lang="fr-FR" sz="1600" b="1" dirty="0">
                <a:latin typeface="+mn-lt"/>
              </a:rPr>
              <a:t>Signature du Mémorandum d’Entente instituant la création du Fonds Bleu pour le Bassin du Congo </a:t>
            </a:r>
          </a:p>
        </p:txBody>
      </p:sp>
      <p:pic>
        <p:nvPicPr>
          <p:cNvPr id="19468" name="Picture 2" descr="http://www.adiac-congo.com/sites/default/files/fond_bleu_320x242.jpg"/>
          <p:cNvPicPr>
            <a:picLocks noChangeAspect="1" noChangeArrowheads="1"/>
          </p:cNvPicPr>
          <p:nvPr/>
        </p:nvPicPr>
        <p:blipFill>
          <a:blip r:embed="rId4" cstate="print"/>
          <a:srcRect/>
          <a:stretch>
            <a:fillRect/>
          </a:stretch>
        </p:blipFill>
        <p:spPr bwMode="auto">
          <a:xfrm>
            <a:off x="7732713" y="0"/>
            <a:ext cx="1411287" cy="1187450"/>
          </a:xfrm>
          <a:prstGeom prst="rect">
            <a:avLst/>
          </a:prstGeom>
          <a:noFill/>
          <a:ln w="9525">
            <a:noFill/>
            <a:miter lim="800000"/>
            <a:headEnd/>
            <a:tailEnd/>
          </a:ln>
        </p:spPr>
      </p:pic>
      <p:pic>
        <p:nvPicPr>
          <p:cNvPr id="19469" name="Picture 2" descr="http://www.adiac-congo.com/sites/default/files/fond_bleu_320x242.jpg"/>
          <p:cNvPicPr>
            <a:picLocks noChangeAspect="1" noChangeArrowheads="1"/>
          </p:cNvPicPr>
          <p:nvPr/>
        </p:nvPicPr>
        <p:blipFill>
          <a:blip r:embed="rId4" cstate="print"/>
          <a:srcRect/>
          <a:stretch>
            <a:fillRect/>
          </a:stretch>
        </p:blipFill>
        <p:spPr bwMode="auto">
          <a:xfrm>
            <a:off x="0" y="0"/>
            <a:ext cx="1411288" cy="1187450"/>
          </a:xfrm>
          <a:prstGeom prst="rect">
            <a:avLst/>
          </a:prstGeom>
          <a:noFill/>
          <a:ln w="9525">
            <a:noFill/>
            <a:miter lim="800000"/>
            <a:headEnd/>
            <a:tailEnd/>
          </a:ln>
        </p:spPr>
      </p:pic>
      <p:sp>
        <p:nvSpPr>
          <p:cNvPr id="19470" name="Oval 11"/>
          <p:cNvSpPr>
            <a:spLocks noChangeArrowheads="1"/>
          </p:cNvSpPr>
          <p:nvPr/>
        </p:nvSpPr>
        <p:spPr bwMode="auto">
          <a:xfrm>
            <a:off x="179388" y="5661025"/>
            <a:ext cx="317500" cy="300038"/>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11278" name="Rectangle 14"/>
          <p:cNvSpPr>
            <a:spLocks noChangeArrowheads="1"/>
          </p:cNvSpPr>
          <p:nvPr/>
        </p:nvSpPr>
        <p:spPr bwMode="auto">
          <a:xfrm>
            <a:off x="611188" y="5495925"/>
            <a:ext cx="8064500" cy="831850"/>
          </a:xfrm>
          <a:prstGeom prst="rect">
            <a:avLst/>
          </a:prstGeom>
          <a:noFill/>
          <a:ln w="9525">
            <a:noFill/>
            <a:miter lim="800000"/>
            <a:headEnd/>
            <a:tailEnd/>
          </a:ln>
          <a:effectLst/>
        </p:spPr>
        <p:txBody>
          <a:bodyPr anchor="ctr">
            <a:spAutoFit/>
          </a:bodyPr>
          <a:lstStyle/>
          <a:p>
            <a:pPr algn="just" eaLnBrk="0" hangingPunct="0">
              <a:defRPr/>
            </a:pPr>
            <a:r>
              <a:rPr lang="fr-FR" sz="1600" b="1" dirty="0">
                <a:latin typeface="Arial Black" pitchFamily="34" charset="0"/>
              </a:rPr>
              <a:t>12 mars 2018 à Rabat : </a:t>
            </a:r>
            <a:r>
              <a:rPr lang="fr-FR" sz="1600" b="1" dirty="0">
                <a:latin typeface="+mn-lt"/>
              </a:rPr>
              <a:t>Première  session Comité ad’ hoc Régional du Fonds Bleu pour le Bassin du Congo pour adoption des Termes de Référence de l’étude de préfiguration du Fonds Bleu pour le Bassin du Congo ont été adoptés.</a:t>
            </a:r>
          </a:p>
        </p:txBody>
      </p:sp>
      <p:sp>
        <p:nvSpPr>
          <p:cNvPr id="17" name="Text Box 19"/>
          <p:cNvSpPr txBox="1">
            <a:spLocks noChangeArrowheads="1"/>
          </p:cNvSpPr>
          <p:nvPr/>
        </p:nvSpPr>
        <p:spPr bwMode="auto">
          <a:xfrm>
            <a:off x="684213" y="2852738"/>
            <a:ext cx="7920037" cy="338137"/>
          </a:xfrm>
          <a:prstGeom prst="rect">
            <a:avLst/>
          </a:prstGeom>
          <a:noFill/>
          <a:ln w="9525">
            <a:noFill/>
            <a:miter lim="800000"/>
            <a:headEnd/>
            <a:tailEnd/>
          </a:ln>
        </p:spPr>
        <p:txBody>
          <a:bodyPr>
            <a:spAutoFit/>
          </a:bodyPr>
          <a:lstStyle/>
          <a:p>
            <a:pPr algn="just">
              <a:defRPr/>
            </a:pPr>
            <a:r>
              <a:rPr lang="fr-FR" sz="1600" b="1" dirty="0">
                <a:latin typeface="Arial Black" pitchFamily="34" charset="0"/>
              </a:rPr>
              <a:t>Mars 2017 : </a:t>
            </a:r>
            <a:r>
              <a:rPr lang="fr-FR" sz="1600" b="1" dirty="0">
                <a:latin typeface="+mn-lt"/>
              </a:rPr>
              <a:t>Lancement à Oyo (Nord Congo) </a:t>
            </a:r>
          </a:p>
        </p:txBody>
      </p:sp>
      <p:sp>
        <p:nvSpPr>
          <p:cNvPr id="19473" name="Oval 11"/>
          <p:cNvSpPr>
            <a:spLocks noChangeArrowheads="1"/>
          </p:cNvSpPr>
          <p:nvPr/>
        </p:nvSpPr>
        <p:spPr bwMode="auto">
          <a:xfrm>
            <a:off x="179388" y="2276475"/>
            <a:ext cx="317500" cy="300038"/>
          </a:xfrm>
          <a:prstGeom prst="ellipse">
            <a:avLst/>
          </a:prstGeom>
          <a:solidFill>
            <a:schemeClr val="accent2"/>
          </a:solidFill>
          <a:ln w="9525">
            <a:solidFill>
              <a:schemeClr val="tx1"/>
            </a:solidFill>
            <a:round/>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9"/>
          <p:cNvPicPr>
            <a:picLocks noChangeAspect="1" noChangeArrowheads="1"/>
          </p:cNvPicPr>
          <p:nvPr/>
        </p:nvPicPr>
        <p:blipFill>
          <a:blip r:embed="rId3" cstate="print"/>
          <a:srcRect/>
          <a:stretch>
            <a:fillRect/>
          </a:stretch>
        </p:blipFill>
        <p:spPr bwMode="auto">
          <a:xfrm>
            <a:off x="7891463" y="0"/>
            <a:ext cx="1252537" cy="1268413"/>
          </a:xfrm>
          <a:prstGeom prst="rect">
            <a:avLst/>
          </a:prstGeom>
          <a:noFill/>
          <a:ln w="9525">
            <a:noFill/>
            <a:miter lim="800000"/>
            <a:headEnd/>
            <a:tailEnd/>
          </a:ln>
        </p:spPr>
      </p:pic>
      <p:sp>
        <p:nvSpPr>
          <p:cNvPr id="20483"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3200" b="1">
                <a:solidFill>
                  <a:schemeClr val="bg1"/>
                </a:solidFill>
                <a:latin typeface="Arial Black" pitchFamily="34" charset="0"/>
              </a:rPr>
              <a:t>Dates clés</a:t>
            </a:r>
          </a:p>
        </p:txBody>
      </p:sp>
      <p:pic>
        <p:nvPicPr>
          <p:cNvPr id="20484" name="Picture 2" descr="http://www.adiac-congo.com/sites/default/files/fond_bleu_320x242.jpg"/>
          <p:cNvPicPr>
            <a:picLocks noChangeAspect="1" noChangeArrowheads="1"/>
          </p:cNvPicPr>
          <p:nvPr/>
        </p:nvPicPr>
        <p:blipFill>
          <a:blip r:embed="rId4" cstate="print"/>
          <a:srcRect/>
          <a:stretch>
            <a:fillRect/>
          </a:stretch>
        </p:blipFill>
        <p:spPr bwMode="auto">
          <a:xfrm>
            <a:off x="7732713" y="0"/>
            <a:ext cx="1411287" cy="1187450"/>
          </a:xfrm>
          <a:prstGeom prst="rect">
            <a:avLst/>
          </a:prstGeom>
          <a:noFill/>
          <a:ln w="9525">
            <a:noFill/>
            <a:miter lim="800000"/>
            <a:headEnd/>
            <a:tailEnd/>
          </a:ln>
        </p:spPr>
      </p:pic>
      <p:pic>
        <p:nvPicPr>
          <p:cNvPr id="20485" name="Picture 2" descr="http://www.adiac-congo.com/sites/default/files/fond_bleu_320x242.jpg"/>
          <p:cNvPicPr>
            <a:picLocks noChangeAspect="1" noChangeArrowheads="1"/>
          </p:cNvPicPr>
          <p:nvPr/>
        </p:nvPicPr>
        <p:blipFill>
          <a:blip r:embed="rId4" cstate="print"/>
          <a:srcRect/>
          <a:stretch>
            <a:fillRect/>
          </a:stretch>
        </p:blipFill>
        <p:spPr bwMode="auto">
          <a:xfrm>
            <a:off x="0" y="0"/>
            <a:ext cx="1411288" cy="1187450"/>
          </a:xfrm>
          <a:prstGeom prst="rect">
            <a:avLst/>
          </a:prstGeom>
          <a:noFill/>
          <a:ln w="9525">
            <a:noFill/>
            <a:miter lim="800000"/>
            <a:headEnd/>
            <a:tailEnd/>
          </a:ln>
        </p:spPr>
      </p:pic>
      <p:sp>
        <p:nvSpPr>
          <p:cNvPr id="20486" name="Oval 11"/>
          <p:cNvSpPr>
            <a:spLocks noChangeArrowheads="1"/>
          </p:cNvSpPr>
          <p:nvPr/>
        </p:nvSpPr>
        <p:spPr bwMode="auto">
          <a:xfrm>
            <a:off x="179388" y="2492375"/>
            <a:ext cx="317500" cy="300038"/>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20487" name="Oval 11"/>
          <p:cNvSpPr>
            <a:spLocks noChangeArrowheads="1"/>
          </p:cNvSpPr>
          <p:nvPr/>
        </p:nvSpPr>
        <p:spPr bwMode="auto">
          <a:xfrm>
            <a:off x="179388" y="4437063"/>
            <a:ext cx="317500" cy="300037"/>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21" name="Text Box 19"/>
          <p:cNvSpPr txBox="1">
            <a:spLocks noChangeArrowheads="1"/>
          </p:cNvSpPr>
          <p:nvPr/>
        </p:nvSpPr>
        <p:spPr bwMode="auto">
          <a:xfrm>
            <a:off x="755650" y="4437063"/>
            <a:ext cx="7920038" cy="338137"/>
          </a:xfrm>
          <a:prstGeom prst="rect">
            <a:avLst/>
          </a:prstGeom>
          <a:noFill/>
          <a:ln w="9525">
            <a:noFill/>
            <a:miter lim="800000"/>
            <a:headEnd/>
            <a:tailEnd/>
          </a:ln>
        </p:spPr>
        <p:txBody>
          <a:bodyPr>
            <a:spAutoFit/>
          </a:bodyPr>
          <a:lstStyle/>
          <a:p>
            <a:pPr algn="just">
              <a:defRPr/>
            </a:pPr>
            <a:r>
              <a:rPr lang="fr-FR" sz="1600" b="1" dirty="0">
                <a:latin typeface="Arial Black" pitchFamily="34" charset="0"/>
              </a:rPr>
              <a:t>4 mai 2018 </a:t>
            </a:r>
            <a:r>
              <a:rPr lang="fr-FR" sz="1600" b="1" dirty="0">
                <a:latin typeface="+mn-lt"/>
              </a:rPr>
              <a:t>: </a:t>
            </a:r>
            <a:r>
              <a:rPr lang="fr-FR" sz="1600" b="1" dirty="0"/>
              <a:t>Dépouillement des offres reçues</a:t>
            </a:r>
            <a:endParaRPr lang="fr-FR" sz="1600" b="1" dirty="0">
              <a:latin typeface="+mn-lt"/>
            </a:endParaRPr>
          </a:p>
        </p:txBody>
      </p:sp>
      <p:sp>
        <p:nvSpPr>
          <p:cNvPr id="20489" name="Oval 11"/>
          <p:cNvSpPr>
            <a:spLocks noChangeArrowheads="1"/>
          </p:cNvSpPr>
          <p:nvPr/>
        </p:nvSpPr>
        <p:spPr bwMode="auto">
          <a:xfrm>
            <a:off x="179388" y="1484313"/>
            <a:ext cx="317500" cy="300037"/>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26" name="Text Box 19"/>
          <p:cNvSpPr txBox="1">
            <a:spLocks noChangeArrowheads="1"/>
          </p:cNvSpPr>
          <p:nvPr/>
        </p:nvSpPr>
        <p:spPr bwMode="auto">
          <a:xfrm>
            <a:off x="611188" y="1341438"/>
            <a:ext cx="8064500" cy="584200"/>
          </a:xfrm>
          <a:prstGeom prst="rect">
            <a:avLst/>
          </a:prstGeom>
          <a:noFill/>
          <a:ln w="9525">
            <a:noFill/>
            <a:miter lim="800000"/>
            <a:headEnd/>
            <a:tailEnd/>
          </a:ln>
        </p:spPr>
        <p:txBody>
          <a:bodyPr>
            <a:spAutoFit/>
          </a:bodyPr>
          <a:lstStyle/>
          <a:p>
            <a:pPr algn="just">
              <a:defRPr/>
            </a:pPr>
            <a:r>
              <a:rPr lang="fr-FR" sz="1600" b="1" dirty="0">
                <a:latin typeface="Arial Black" pitchFamily="34" charset="0"/>
              </a:rPr>
              <a:t>2 avril 2018 </a:t>
            </a:r>
            <a:r>
              <a:rPr lang="fr-FR" sz="1600" b="1" dirty="0">
                <a:latin typeface="+mn-lt"/>
              </a:rPr>
              <a:t>: Lancement de l’appel d’offre relatif au recrutement du Cabinet d’étude</a:t>
            </a:r>
          </a:p>
        </p:txBody>
      </p:sp>
      <p:sp>
        <p:nvSpPr>
          <p:cNvPr id="28" name="Text Box 19"/>
          <p:cNvSpPr txBox="1">
            <a:spLocks noChangeArrowheads="1"/>
          </p:cNvSpPr>
          <p:nvPr/>
        </p:nvSpPr>
        <p:spPr bwMode="auto">
          <a:xfrm>
            <a:off x="684213" y="2205038"/>
            <a:ext cx="8064500" cy="830262"/>
          </a:xfrm>
          <a:prstGeom prst="rect">
            <a:avLst/>
          </a:prstGeom>
          <a:noFill/>
          <a:ln w="9525">
            <a:noFill/>
            <a:miter lim="800000"/>
            <a:headEnd/>
            <a:tailEnd/>
          </a:ln>
        </p:spPr>
        <p:txBody>
          <a:bodyPr>
            <a:spAutoFit/>
          </a:bodyPr>
          <a:lstStyle/>
          <a:p>
            <a:pPr algn="just">
              <a:defRPr/>
            </a:pPr>
            <a:r>
              <a:rPr lang="fr-FR" sz="1600" b="1" dirty="0">
                <a:latin typeface="Arial Black" pitchFamily="34" charset="0"/>
              </a:rPr>
              <a:t>27-28 avril 2018 à Brazzaville </a:t>
            </a:r>
            <a:r>
              <a:rPr lang="fr-FR" sz="1600" b="1" dirty="0">
                <a:latin typeface="+mn-lt"/>
              </a:rPr>
              <a:t>: Réunion des Ministres, préparatoire au 1</a:t>
            </a:r>
            <a:r>
              <a:rPr lang="fr-FR" sz="1600" b="1" baseline="30000" dirty="0">
                <a:latin typeface="+mn-lt"/>
              </a:rPr>
              <a:t>er</a:t>
            </a:r>
            <a:r>
              <a:rPr lang="fr-FR" sz="1600" b="1" dirty="0">
                <a:latin typeface="+mn-lt"/>
              </a:rPr>
              <a:t> Sommet des Chefs d’Etat sur l’accélération de l’opérationnalisation de la CCBC et la F2BC</a:t>
            </a:r>
          </a:p>
        </p:txBody>
      </p:sp>
      <p:sp>
        <p:nvSpPr>
          <p:cNvPr id="20492" name="Oval 11"/>
          <p:cNvSpPr>
            <a:spLocks noChangeArrowheads="1"/>
          </p:cNvSpPr>
          <p:nvPr/>
        </p:nvSpPr>
        <p:spPr bwMode="auto">
          <a:xfrm>
            <a:off x="179388" y="3500438"/>
            <a:ext cx="317500" cy="300037"/>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30" name="Text Box 19"/>
          <p:cNvSpPr txBox="1">
            <a:spLocks noChangeArrowheads="1"/>
          </p:cNvSpPr>
          <p:nvPr/>
        </p:nvSpPr>
        <p:spPr bwMode="auto">
          <a:xfrm>
            <a:off x="684213" y="3357563"/>
            <a:ext cx="8064500" cy="830262"/>
          </a:xfrm>
          <a:prstGeom prst="rect">
            <a:avLst/>
          </a:prstGeom>
          <a:noFill/>
          <a:ln w="9525">
            <a:noFill/>
            <a:miter lim="800000"/>
            <a:headEnd/>
            <a:tailEnd/>
          </a:ln>
        </p:spPr>
        <p:txBody>
          <a:bodyPr>
            <a:spAutoFit/>
          </a:bodyPr>
          <a:lstStyle/>
          <a:p>
            <a:pPr algn="just">
              <a:defRPr/>
            </a:pPr>
            <a:r>
              <a:rPr lang="fr-FR" sz="1600" b="1" dirty="0">
                <a:latin typeface="Arial Black" pitchFamily="34" charset="0"/>
              </a:rPr>
              <a:t>29 avril </a:t>
            </a:r>
            <a:r>
              <a:rPr lang="fr-FR" sz="1600" b="1" dirty="0">
                <a:latin typeface="Arial Black" pitchFamily="34" charset="0"/>
              </a:rPr>
              <a:t>2018 à Brazzaville </a:t>
            </a:r>
            <a:r>
              <a:rPr lang="fr-FR" sz="1600" b="1" dirty="0">
                <a:latin typeface="+mn-lt"/>
              </a:rPr>
              <a:t>: 1</a:t>
            </a:r>
            <a:r>
              <a:rPr lang="fr-FR" sz="1600" b="1" baseline="30000" dirty="0">
                <a:latin typeface="+mn-lt"/>
              </a:rPr>
              <a:t>er</a:t>
            </a:r>
            <a:r>
              <a:rPr lang="fr-FR" sz="1600" b="1" dirty="0">
                <a:latin typeface="+mn-lt"/>
              </a:rPr>
              <a:t> Sommet des Chefs d’Etat de la Commission Climat du Bassin du </a:t>
            </a:r>
            <a:r>
              <a:rPr lang="fr-FR" sz="1600" b="1" dirty="0">
                <a:latin typeface="+mn-lt"/>
              </a:rPr>
              <a:t>Congo et signature du texte portant institution de ladite Commission</a:t>
            </a:r>
            <a:endParaRPr lang="fr-FR" sz="1600" b="1" dirty="0">
              <a:latin typeface="+mn-lt"/>
            </a:endParaRPr>
          </a:p>
        </p:txBody>
      </p:sp>
      <p:sp>
        <p:nvSpPr>
          <p:cNvPr id="20494" name="Oval 11"/>
          <p:cNvSpPr>
            <a:spLocks noChangeArrowheads="1"/>
          </p:cNvSpPr>
          <p:nvPr/>
        </p:nvSpPr>
        <p:spPr bwMode="auto">
          <a:xfrm>
            <a:off x="179388" y="5516563"/>
            <a:ext cx="317500" cy="300037"/>
          </a:xfrm>
          <a:prstGeom prst="ellipse">
            <a:avLst/>
          </a:prstGeom>
          <a:solidFill>
            <a:schemeClr val="accent2"/>
          </a:solidFill>
          <a:ln w="9525">
            <a:solidFill>
              <a:schemeClr val="tx1"/>
            </a:solidFill>
            <a:round/>
            <a:headEnd/>
            <a:tailEnd/>
          </a:ln>
        </p:spPr>
        <p:txBody>
          <a:bodyPr wrap="none" anchor="ctr"/>
          <a:lstStyle/>
          <a:p>
            <a:endParaRPr lang="fr-FR"/>
          </a:p>
        </p:txBody>
      </p:sp>
      <p:sp>
        <p:nvSpPr>
          <p:cNvPr id="32" name="Text Box 19"/>
          <p:cNvSpPr txBox="1">
            <a:spLocks noChangeArrowheads="1"/>
          </p:cNvSpPr>
          <p:nvPr/>
        </p:nvSpPr>
        <p:spPr bwMode="auto">
          <a:xfrm>
            <a:off x="684213" y="5445125"/>
            <a:ext cx="7920037" cy="338138"/>
          </a:xfrm>
          <a:prstGeom prst="rect">
            <a:avLst/>
          </a:prstGeom>
          <a:noFill/>
          <a:ln w="9525">
            <a:noFill/>
            <a:miter lim="800000"/>
            <a:headEnd/>
            <a:tailEnd/>
          </a:ln>
        </p:spPr>
        <p:txBody>
          <a:bodyPr>
            <a:spAutoFit/>
          </a:bodyPr>
          <a:lstStyle/>
          <a:p>
            <a:pPr algn="just">
              <a:defRPr/>
            </a:pPr>
            <a:r>
              <a:rPr lang="fr-FR" sz="1600" b="1" dirty="0">
                <a:latin typeface="Arial Black" pitchFamily="34" charset="0"/>
              </a:rPr>
              <a:t>28-29 mai 2018 </a:t>
            </a:r>
            <a:r>
              <a:rPr lang="fr-FR" sz="1600" b="1" dirty="0">
                <a:latin typeface="+mn-lt"/>
              </a:rPr>
              <a:t>: </a:t>
            </a:r>
            <a:r>
              <a:rPr lang="fr-FR" sz="1600" b="1" dirty="0"/>
              <a:t>Analyse des offres techniques reçues</a:t>
            </a:r>
            <a:endParaRPr lang="fr-FR" sz="1600" b="1" dirty="0">
              <a:latin typeface="+mn-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5"/>
          <p:cNvSpPr>
            <a:spLocks noChangeArrowheads="1"/>
          </p:cNvSpPr>
          <p:nvPr/>
        </p:nvSpPr>
        <p:spPr bwMode="auto">
          <a:xfrm>
            <a:off x="1547813" y="188913"/>
            <a:ext cx="6048375" cy="811212"/>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4000" b="1">
                <a:solidFill>
                  <a:schemeClr val="bg1"/>
                </a:solidFill>
                <a:latin typeface="Arial Black" pitchFamily="34" charset="0"/>
              </a:rPr>
              <a:t>PLAN</a:t>
            </a:r>
          </a:p>
        </p:txBody>
      </p:sp>
      <p:sp>
        <p:nvSpPr>
          <p:cNvPr id="3075" name="Text Box 17"/>
          <p:cNvSpPr txBox="1">
            <a:spLocks noChangeArrowheads="1"/>
          </p:cNvSpPr>
          <p:nvPr/>
        </p:nvSpPr>
        <p:spPr bwMode="auto">
          <a:xfrm>
            <a:off x="755650" y="1844675"/>
            <a:ext cx="8388350" cy="430213"/>
          </a:xfrm>
          <a:prstGeom prst="rect">
            <a:avLst/>
          </a:prstGeom>
          <a:noFill/>
          <a:ln w="9525">
            <a:noFill/>
            <a:miter lim="800000"/>
            <a:headEnd/>
            <a:tailEnd/>
          </a:ln>
        </p:spPr>
        <p:txBody>
          <a:bodyPr>
            <a:spAutoFit/>
          </a:bodyPr>
          <a:lstStyle/>
          <a:p>
            <a:r>
              <a:rPr lang="fr-FR" sz="2200" b="1">
                <a:latin typeface="Arial Black" pitchFamily="34" charset="0"/>
              </a:rPr>
              <a:t> </a:t>
            </a:r>
            <a:r>
              <a:rPr lang="fr-FR" sz="2000" b="1">
                <a:latin typeface="Arial Black" pitchFamily="34" charset="0"/>
              </a:rPr>
              <a:t>Rappels sur la Commission Climat du Bassin du Congo</a:t>
            </a:r>
          </a:p>
        </p:txBody>
      </p:sp>
      <p:sp>
        <p:nvSpPr>
          <p:cNvPr id="3076" name="Text Box 19"/>
          <p:cNvSpPr txBox="1">
            <a:spLocks noChangeArrowheads="1"/>
          </p:cNvSpPr>
          <p:nvPr/>
        </p:nvSpPr>
        <p:spPr bwMode="auto">
          <a:xfrm>
            <a:off x="900113" y="4508500"/>
            <a:ext cx="7559675" cy="430213"/>
          </a:xfrm>
          <a:prstGeom prst="rect">
            <a:avLst/>
          </a:prstGeom>
          <a:noFill/>
          <a:ln w="9525">
            <a:noFill/>
            <a:miter lim="800000"/>
            <a:headEnd/>
            <a:tailEnd/>
          </a:ln>
        </p:spPr>
        <p:txBody>
          <a:bodyPr>
            <a:spAutoFit/>
          </a:bodyPr>
          <a:lstStyle/>
          <a:p>
            <a:r>
              <a:rPr lang="fr-FR" sz="2200" b="1">
                <a:latin typeface="Arial Black" pitchFamily="34" charset="0"/>
              </a:rPr>
              <a:t>Dates Clés du processus</a:t>
            </a:r>
          </a:p>
        </p:txBody>
      </p:sp>
      <p:sp>
        <p:nvSpPr>
          <p:cNvPr id="3077" name="Oval 11"/>
          <p:cNvSpPr>
            <a:spLocks noChangeArrowheads="1"/>
          </p:cNvSpPr>
          <p:nvPr/>
        </p:nvSpPr>
        <p:spPr bwMode="auto">
          <a:xfrm>
            <a:off x="179388" y="4508500"/>
            <a:ext cx="539750" cy="503238"/>
          </a:xfrm>
          <a:prstGeom prst="ellipse">
            <a:avLst/>
          </a:prstGeom>
          <a:solidFill>
            <a:schemeClr val="accent2"/>
          </a:solidFill>
          <a:ln w="9525">
            <a:solidFill>
              <a:schemeClr val="tx1"/>
            </a:solidFill>
            <a:round/>
            <a:headEnd/>
            <a:tailEnd/>
          </a:ln>
        </p:spPr>
        <p:txBody>
          <a:bodyPr wrap="none" anchor="ctr"/>
          <a:lstStyle/>
          <a:p>
            <a:r>
              <a:rPr lang="fr-FR" sz="3200" b="1">
                <a:solidFill>
                  <a:schemeClr val="bg1"/>
                </a:solidFill>
              </a:rPr>
              <a:t>3</a:t>
            </a:r>
          </a:p>
        </p:txBody>
      </p:sp>
      <p:sp>
        <p:nvSpPr>
          <p:cNvPr id="3078" name="Oval 11"/>
          <p:cNvSpPr>
            <a:spLocks noChangeArrowheads="1"/>
          </p:cNvSpPr>
          <p:nvPr/>
        </p:nvSpPr>
        <p:spPr bwMode="auto">
          <a:xfrm>
            <a:off x="179388" y="1773238"/>
            <a:ext cx="539750" cy="503237"/>
          </a:xfrm>
          <a:prstGeom prst="ellipse">
            <a:avLst/>
          </a:prstGeom>
          <a:solidFill>
            <a:schemeClr val="accent2"/>
          </a:solidFill>
          <a:ln w="9525">
            <a:solidFill>
              <a:schemeClr val="tx1"/>
            </a:solidFill>
            <a:round/>
            <a:headEnd/>
            <a:tailEnd/>
          </a:ln>
        </p:spPr>
        <p:txBody>
          <a:bodyPr wrap="none" anchor="ctr"/>
          <a:lstStyle/>
          <a:p>
            <a:r>
              <a:rPr lang="fr-FR" sz="3200" b="1">
                <a:solidFill>
                  <a:schemeClr val="bg1"/>
                </a:solidFill>
              </a:rPr>
              <a:t>1</a:t>
            </a:r>
          </a:p>
        </p:txBody>
      </p:sp>
      <p:sp>
        <p:nvSpPr>
          <p:cNvPr id="3079" name="Oval 11"/>
          <p:cNvSpPr>
            <a:spLocks noChangeArrowheads="1"/>
          </p:cNvSpPr>
          <p:nvPr/>
        </p:nvSpPr>
        <p:spPr bwMode="auto">
          <a:xfrm>
            <a:off x="179388" y="2852738"/>
            <a:ext cx="539750" cy="503237"/>
          </a:xfrm>
          <a:prstGeom prst="ellipse">
            <a:avLst/>
          </a:prstGeom>
          <a:solidFill>
            <a:schemeClr val="accent2"/>
          </a:solidFill>
          <a:ln w="9525">
            <a:solidFill>
              <a:schemeClr val="tx1"/>
            </a:solidFill>
            <a:round/>
            <a:headEnd/>
            <a:tailEnd/>
          </a:ln>
        </p:spPr>
        <p:txBody>
          <a:bodyPr wrap="none" anchor="ctr"/>
          <a:lstStyle/>
          <a:p>
            <a:r>
              <a:rPr lang="fr-FR" sz="3200" b="1">
                <a:solidFill>
                  <a:schemeClr val="bg1"/>
                </a:solidFill>
              </a:rPr>
              <a:t>2</a:t>
            </a:r>
          </a:p>
        </p:txBody>
      </p:sp>
      <p:sp>
        <p:nvSpPr>
          <p:cNvPr id="3080" name="Text Box 17"/>
          <p:cNvSpPr txBox="1">
            <a:spLocks noChangeArrowheads="1"/>
          </p:cNvSpPr>
          <p:nvPr/>
        </p:nvSpPr>
        <p:spPr bwMode="auto">
          <a:xfrm>
            <a:off x="900113" y="2924175"/>
            <a:ext cx="8243887" cy="400050"/>
          </a:xfrm>
          <a:prstGeom prst="rect">
            <a:avLst/>
          </a:prstGeom>
          <a:noFill/>
          <a:ln w="9525">
            <a:noFill/>
            <a:miter lim="800000"/>
            <a:headEnd/>
            <a:tailEnd/>
          </a:ln>
        </p:spPr>
        <p:txBody>
          <a:bodyPr>
            <a:spAutoFit/>
          </a:bodyPr>
          <a:lstStyle/>
          <a:p>
            <a:r>
              <a:rPr lang="fr-FR" sz="2000" b="1">
                <a:latin typeface="Arial Black" pitchFamily="34" charset="0"/>
              </a:rPr>
              <a:t>Rappels sur le Fonds Bleu pour le Bassin du Congo</a:t>
            </a:r>
          </a:p>
        </p:txBody>
      </p:sp>
      <p:pic>
        <p:nvPicPr>
          <p:cNvPr id="3081" name="Picture 2" descr="http://www.adiac-congo.com/sites/default/files/fond_bleu_320x242.jpg"/>
          <p:cNvPicPr>
            <a:picLocks noChangeAspect="1" noChangeArrowheads="1"/>
          </p:cNvPicPr>
          <p:nvPr/>
        </p:nvPicPr>
        <p:blipFill>
          <a:blip r:embed="rId3" cstate="print"/>
          <a:srcRect/>
          <a:stretch>
            <a:fillRect/>
          </a:stretch>
        </p:blipFill>
        <p:spPr bwMode="auto">
          <a:xfrm>
            <a:off x="0" y="0"/>
            <a:ext cx="1411288" cy="1187450"/>
          </a:xfrm>
          <a:prstGeom prst="rect">
            <a:avLst/>
          </a:prstGeom>
          <a:noFill/>
          <a:ln w="9525">
            <a:noFill/>
            <a:miter lim="800000"/>
            <a:headEnd/>
            <a:tailEnd/>
          </a:ln>
        </p:spPr>
      </p:pic>
      <p:pic>
        <p:nvPicPr>
          <p:cNvPr id="3082" name="Picture 2" descr="http://www.adiac-congo.com/sites/default/files/fond_bleu_320x242.jpg"/>
          <p:cNvPicPr>
            <a:picLocks noChangeAspect="1" noChangeArrowheads="1"/>
          </p:cNvPicPr>
          <p:nvPr/>
        </p:nvPicPr>
        <p:blipFill>
          <a:blip r:embed="rId3" cstate="print"/>
          <a:srcRect/>
          <a:stretch>
            <a:fillRect/>
          </a:stretch>
        </p:blipFill>
        <p:spPr bwMode="auto">
          <a:xfrm>
            <a:off x="7732713" y="0"/>
            <a:ext cx="1411287"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2195513" y="1989138"/>
            <a:ext cx="5256212" cy="1357312"/>
          </a:xfrm>
          <a:prstGeom prst="roundRect">
            <a:avLst>
              <a:gd name="adj" fmla="val 16667"/>
            </a:avLst>
          </a:prstGeom>
          <a:solidFill>
            <a:schemeClr val="accent2"/>
          </a:solidFill>
          <a:ln w="9525">
            <a:solidFill>
              <a:schemeClr val="tx1"/>
            </a:solidFill>
            <a:round/>
            <a:headEnd/>
            <a:tailEnd/>
          </a:ln>
        </p:spPr>
        <p:txBody>
          <a:bodyPr wrap="none" anchor="ctr"/>
          <a:lstStyle/>
          <a:p>
            <a:pPr algn="ctr"/>
            <a:endParaRPr lang="fr-FR" sz="2800" b="1">
              <a:solidFill>
                <a:schemeClr val="bg1"/>
              </a:solidFill>
              <a:latin typeface="Bookman Old Style" pitchFamily="18" charset="0"/>
            </a:endParaRPr>
          </a:p>
          <a:p>
            <a:pPr algn="ctr"/>
            <a:r>
              <a:rPr lang="fr-FR" sz="4000" b="1">
                <a:solidFill>
                  <a:schemeClr val="bg1"/>
                </a:solidFill>
                <a:latin typeface="Bookman Old Style" pitchFamily="18" charset="0"/>
              </a:rPr>
              <a:t>Je</a:t>
            </a:r>
            <a:r>
              <a:rPr lang="fr-FR" sz="5400" b="1">
                <a:solidFill>
                  <a:schemeClr val="bg1"/>
                </a:solidFill>
                <a:latin typeface="Bookman Old Style" pitchFamily="18" charset="0"/>
              </a:rPr>
              <a:t> </a:t>
            </a:r>
            <a:r>
              <a:rPr lang="fr-FR" sz="4000" b="1">
                <a:solidFill>
                  <a:schemeClr val="bg1"/>
                </a:solidFill>
                <a:latin typeface="Bookman Old Style" pitchFamily="18" charset="0"/>
              </a:rPr>
              <a:t>vous remercie</a:t>
            </a:r>
          </a:p>
          <a:p>
            <a:pPr algn="ctr"/>
            <a:endParaRPr lang="fr-FR" sz="2800" b="1">
              <a:solidFill>
                <a:schemeClr val="bg1"/>
              </a:solidFill>
              <a:latin typeface="Bookman Old Style" pitchFamily="18" charset="0"/>
            </a:endParaRPr>
          </a:p>
        </p:txBody>
      </p:sp>
      <p:sp>
        <p:nvSpPr>
          <p:cNvPr id="21507" name="Text Box 4"/>
          <p:cNvSpPr txBox="1">
            <a:spLocks noChangeArrowheads="1"/>
          </p:cNvSpPr>
          <p:nvPr/>
        </p:nvSpPr>
        <p:spPr bwMode="auto">
          <a:xfrm>
            <a:off x="1258888" y="1916113"/>
            <a:ext cx="6551612" cy="519112"/>
          </a:xfrm>
          <a:prstGeom prst="rect">
            <a:avLst/>
          </a:prstGeom>
          <a:noFill/>
          <a:ln w="9525">
            <a:noFill/>
            <a:miter lim="800000"/>
            <a:headEnd/>
            <a:tailEnd/>
          </a:ln>
        </p:spPr>
        <p:txBody>
          <a:bodyPr>
            <a:spAutoFit/>
          </a:bodyPr>
          <a:lstStyle/>
          <a:p>
            <a:pPr>
              <a:lnSpc>
                <a:spcPct val="140000"/>
              </a:lnSpc>
              <a:buFontTx/>
              <a:buChar char="•"/>
            </a:pPr>
            <a:endParaRPr lang="fr-FR" sz="2000" b="1">
              <a:latin typeface="Bookman Old Style" pitchFamily="18" charset="0"/>
            </a:endParaRPr>
          </a:p>
        </p:txBody>
      </p:sp>
      <p:pic>
        <p:nvPicPr>
          <p:cNvPr id="21508" name="Image 3" descr="C:\Users\TABUNA\AppData\Roaming\Skype\htabuna\media_messaging\media_cache_v3\^0316E0BBD77D87BB8C1059BDFF07579DFBE5296E0A97309EEE^pimgpsh_fullsize_distr.jpg"/>
          <p:cNvPicPr>
            <a:picLocks noChangeAspect="1" noChangeArrowheads="1"/>
          </p:cNvPicPr>
          <p:nvPr/>
        </p:nvPicPr>
        <p:blipFill>
          <a:blip r:embed="rId3" cstate="print"/>
          <a:srcRect/>
          <a:stretch>
            <a:fillRect/>
          </a:stretch>
        </p:blipFill>
        <p:spPr bwMode="auto">
          <a:xfrm>
            <a:off x="0" y="1700213"/>
            <a:ext cx="2160588" cy="1944687"/>
          </a:xfrm>
          <a:prstGeom prst="rect">
            <a:avLst/>
          </a:prstGeom>
          <a:noFill/>
          <a:ln w="9525">
            <a:noFill/>
            <a:miter lim="800000"/>
            <a:headEnd/>
            <a:tailEnd/>
          </a:ln>
        </p:spPr>
      </p:pic>
      <p:pic>
        <p:nvPicPr>
          <p:cNvPr id="21509" name="Picture 2" descr="http://www.adiac-congo.com/sites/default/files/fond_bleu_320x242.jpg"/>
          <p:cNvPicPr>
            <a:picLocks noChangeAspect="1" noChangeArrowheads="1"/>
          </p:cNvPicPr>
          <p:nvPr/>
        </p:nvPicPr>
        <p:blipFill>
          <a:blip r:embed="rId4" cstate="print"/>
          <a:srcRect/>
          <a:stretch>
            <a:fillRect/>
          </a:stretch>
        </p:blipFill>
        <p:spPr bwMode="auto">
          <a:xfrm>
            <a:off x="7459663" y="1916113"/>
            <a:ext cx="1684337" cy="1368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5"/>
          <p:cNvSpPr>
            <a:spLocks noChangeArrowheads="1"/>
          </p:cNvSpPr>
          <p:nvPr/>
        </p:nvSpPr>
        <p:spPr bwMode="auto">
          <a:xfrm>
            <a:off x="755650" y="2928938"/>
            <a:ext cx="7848600" cy="1436687"/>
          </a:xfrm>
          <a:prstGeom prst="roundRect">
            <a:avLst>
              <a:gd name="adj" fmla="val 16667"/>
            </a:avLst>
          </a:prstGeom>
          <a:solidFill>
            <a:schemeClr val="accent2"/>
          </a:solidFill>
          <a:ln w="9525">
            <a:solidFill>
              <a:schemeClr val="tx1"/>
            </a:solidFill>
            <a:round/>
            <a:headEnd/>
            <a:tailEnd/>
          </a:ln>
        </p:spPr>
        <p:txBody>
          <a:bodyPr wrap="none" anchor="ctr"/>
          <a:lstStyle/>
          <a:p>
            <a:pPr algn="ctr"/>
            <a:endParaRPr lang="fr-FR" sz="2600" b="1">
              <a:solidFill>
                <a:schemeClr val="bg1"/>
              </a:solidFill>
              <a:latin typeface="Arial Black" pitchFamily="34" charset="0"/>
            </a:endParaRPr>
          </a:p>
          <a:p>
            <a:pPr algn="ctr"/>
            <a:r>
              <a:rPr lang="fr-FR" sz="2400" b="1">
                <a:solidFill>
                  <a:schemeClr val="bg1"/>
                </a:solidFill>
                <a:latin typeface="Arial Black" pitchFamily="34" charset="0"/>
              </a:rPr>
              <a:t>RAPPELS SUR LA COMMISSION CLIMAT </a:t>
            </a:r>
          </a:p>
          <a:p>
            <a:pPr algn="ctr"/>
            <a:r>
              <a:rPr lang="fr-FR" sz="2400" b="1">
                <a:solidFill>
                  <a:schemeClr val="bg1"/>
                </a:solidFill>
                <a:latin typeface="Arial Black" pitchFamily="34" charset="0"/>
              </a:rPr>
              <a:t>DU BASSIN DU CONGO (CCBC)</a:t>
            </a:r>
          </a:p>
        </p:txBody>
      </p:sp>
      <p:sp>
        <p:nvSpPr>
          <p:cNvPr id="4099" name="ZoneTexte 6"/>
          <p:cNvSpPr txBox="1">
            <a:spLocks noChangeArrowheads="1"/>
          </p:cNvSpPr>
          <p:nvPr/>
        </p:nvSpPr>
        <p:spPr bwMode="auto">
          <a:xfrm>
            <a:off x="4140200" y="1412875"/>
            <a:ext cx="812800" cy="1446213"/>
          </a:xfrm>
          <a:prstGeom prst="rect">
            <a:avLst/>
          </a:prstGeom>
          <a:noFill/>
          <a:ln w="9525">
            <a:noFill/>
            <a:miter lim="800000"/>
            <a:headEnd/>
            <a:tailEnd/>
          </a:ln>
        </p:spPr>
        <p:txBody>
          <a:bodyPr wrap="none">
            <a:spAutoFit/>
          </a:bodyPr>
          <a:lstStyle/>
          <a:p>
            <a:r>
              <a:rPr lang="fr-FR" sz="8800" b="1"/>
              <a:t>1</a:t>
            </a:r>
          </a:p>
        </p:txBody>
      </p:sp>
      <p:pic>
        <p:nvPicPr>
          <p:cNvPr id="4100" name="Picture 2" descr="http://www.adiac-congo.com/sites/default/files/fond_bleu_320x242.jpg"/>
          <p:cNvPicPr>
            <a:picLocks noChangeAspect="1" noChangeArrowheads="1"/>
          </p:cNvPicPr>
          <p:nvPr/>
        </p:nvPicPr>
        <p:blipFill>
          <a:blip r:embed="rId3" cstate="print"/>
          <a:srcRect/>
          <a:stretch>
            <a:fillRect/>
          </a:stretch>
        </p:blipFill>
        <p:spPr bwMode="auto">
          <a:xfrm>
            <a:off x="3779838" y="260350"/>
            <a:ext cx="1539875" cy="1296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800" b="1">
                <a:solidFill>
                  <a:schemeClr val="bg1"/>
                </a:solidFill>
                <a:latin typeface="Arial Black" pitchFamily="34" charset="0"/>
              </a:rPr>
              <a:t>Rappel (1)</a:t>
            </a:r>
          </a:p>
        </p:txBody>
      </p:sp>
      <p:sp>
        <p:nvSpPr>
          <p:cNvPr id="5123" name="Rectangle 1"/>
          <p:cNvSpPr>
            <a:spLocks noChangeArrowheads="1"/>
          </p:cNvSpPr>
          <p:nvPr/>
        </p:nvSpPr>
        <p:spPr bwMode="auto">
          <a:xfrm>
            <a:off x="395288" y="1341438"/>
            <a:ext cx="8424862" cy="5292725"/>
          </a:xfrm>
          <a:prstGeom prst="rect">
            <a:avLst/>
          </a:prstGeom>
          <a:noFill/>
          <a:ln w="76200">
            <a:solidFill>
              <a:schemeClr val="tx1"/>
            </a:solidFill>
            <a:miter lim="800000"/>
            <a:headEnd/>
            <a:tailEnd/>
          </a:ln>
        </p:spPr>
        <p:txBody>
          <a:bodyPr anchor="ctr">
            <a:spAutoFit/>
          </a:bodyPr>
          <a:lstStyle/>
          <a:p>
            <a:pPr algn="just">
              <a:lnSpc>
                <a:spcPct val="150000"/>
              </a:lnSpc>
            </a:pPr>
            <a:r>
              <a:rPr lang="fr-FR" sz="2000">
                <a:latin typeface="Arial Black" pitchFamily="34" charset="0"/>
              </a:rPr>
              <a:t>Le Fonds Bleu pour le Bassin du Congo est l’outil financier principal de la </a:t>
            </a:r>
            <a:r>
              <a:rPr lang="fr-FR" sz="2000" u="sng">
                <a:latin typeface="Arial Black" pitchFamily="34" charset="0"/>
              </a:rPr>
              <a:t>Commission Climat du Bassin du Congo </a:t>
            </a:r>
            <a:r>
              <a:rPr lang="fr-FR" sz="2000">
                <a:latin typeface="Arial Black" pitchFamily="34" charset="0"/>
              </a:rPr>
              <a:t>(CCBC).</a:t>
            </a:r>
          </a:p>
          <a:p>
            <a:pPr algn="just">
              <a:lnSpc>
                <a:spcPct val="150000"/>
              </a:lnSpc>
            </a:pPr>
            <a:endParaRPr lang="fr-FR" sz="800">
              <a:latin typeface="Arial Black" pitchFamily="34" charset="0"/>
            </a:endParaRPr>
          </a:p>
          <a:p>
            <a:pPr algn="just">
              <a:lnSpc>
                <a:spcPct val="150000"/>
              </a:lnSpc>
            </a:pPr>
            <a:r>
              <a:rPr lang="fr-FR">
                <a:latin typeface="Arial Black" pitchFamily="34" charset="0"/>
              </a:rPr>
              <a:t>A côté de deux autres Commissions, la Commission Climat de la Région du Sahel et la Commission des Etats insulaires, la </a:t>
            </a:r>
            <a:r>
              <a:rPr lang="fr-FR" u="sng">
                <a:latin typeface="Arial Black" pitchFamily="34" charset="0"/>
              </a:rPr>
              <a:t>Commission Climat du Bassin du Congo (CCBC)</a:t>
            </a:r>
            <a:r>
              <a:rPr lang="fr-FR">
                <a:latin typeface="Arial Black" pitchFamily="34" charset="0"/>
              </a:rPr>
              <a:t> a été créée le 16 novembre 2016 à Marrakech par les Chefs d’Etat et de Gouvernement Africains, réunis en marge de la COP22 sur l’initiative de Sa Majesté Mohammed VI, Roi du Maroc, à l’occasion du Sommet de l’Action sanctionné par la Déclaration appelée </a:t>
            </a:r>
            <a:r>
              <a:rPr lang="fr-FR" u="sng">
                <a:latin typeface="Arial Black" pitchFamily="34" charset="0"/>
              </a:rPr>
              <a:t>Déclaration de Marrakech.</a:t>
            </a:r>
            <a:endParaRPr lang="fr-FR">
              <a:latin typeface="Arial Black" pitchFamily="34" charset="0"/>
            </a:endParaRPr>
          </a:p>
          <a:p>
            <a:pPr algn="just" eaLnBrk="0" hangingPunct="0"/>
            <a:endParaRPr lang="fr-FR" sz="2000" b="1"/>
          </a:p>
        </p:txBody>
      </p:sp>
      <p:pic>
        <p:nvPicPr>
          <p:cNvPr id="5124" name="Picture 2" descr="http://www.adiac-congo.com/sites/default/files/fond_bleu_320x242.jpg"/>
          <p:cNvPicPr>
            <a:picLocks noChangeAspect="1" noChangeArrowheads="1"/>
          </p:cNvPicPr>
          <p:nvPr/>
        </p:nvPicPr>
        <p:blipFill>
          <a:blip r:embed="rId3" cstate="print"/>
          <a:srcRect/>
          <a:stretch>
            <a:fillRect/>
          </a:stretch>
        </p:blipFill>
        <p:spPr bwMode="auto">
          <a:xfrm>
            <a:off x="0" y="0"/>
            <a:ext cx="1411288" cy="1187450"/>
          </a:xfrm>
          <a:prstGeom prst="rect">
            <a:avLst/>
          </a:prstGeom>
          <a:noFill/>
          <a:ln w="9525">
            <a:noFill/>
            <a:miter lim="800000"/>
            <a:headEnd/>
            <a:tailEnd/>
          </a:ln>
        </p:spPr>
      </p:pic>
      <p:pic>
        <p:nvPicPr>
          <p:cNvPr id="5125" name="Picture 2" descr="http://www.adiac-congo.com/sites/default/files/fond_bleu_320x242.jpg"/>
          <p:cNvPicPr>
            <a:picLocks noChangeAspect="1" noChangeArrowheads="1"/>
          </p:cNvPicPr>
          <p:nvPr/>
        </p:nvPicPr>
        <p:blipFill>
          <a:blip r:embed="rId3" cstate="print"/>
          <a:srcRect/>
          <a:stretch>
            <a:fillRect/>
          </a:stretch>
        </p:blipFill>
        <p:spPr bwMode="auto">
          <a:xfrm>
            <a:off x="7732713" y="0"/>
            <a:ext cx="1411287"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15"/>
          <p:cNvSpPr>
            <a:spLocks noChangeArrowheads="1"/>
          </p:cNvSpPr>
          <p:nvPr/>
        </p:nvSpPr>
        <p:spPr bwMode="auto">
          <a:xfrm>
            <a:off x="1403350" y="325438"/>
            <a:ext cx="633730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800" b="1">
                <a:solidFill>
                  <a:schemeClr val="bg1"/>
                </a:solidFill>
                <a:latin typeface="Arial Black" pitchFamily="34" charset="0"/>
              </a:rPr>
              <a:t>Rappel (2)</a:t>
            </a:r>
          </a:p>
        </p:txBody>
      </p:sp>
      <p:sp>
        <p:nvSpPr>
          <p:cNvPr id="6147" name="Rectangle 1"/>
          <p:cNvSpPr>
            <a:spLocks noChangeArrowheads="1"/>
          </p:cNvSpPr>
          <p:nvPr/>
        </p:nvSpPr>
        <p:spPr bwMode="auto">
          <a:xfrm>
            <a:off x="323850" y="1597025"/>
            <a:ext cx="8424863" cy="4852988"/>
          </a:xfrm>
          <a:prstGeom prst="rect">
            <a:avLst/>
          </a:prstGeom>
          <a:noFill/>
          <a:ln w="76200">
            <a:solidFill>
              <a:schemeClr val="tx1"/>
            </a:solidFill>
            <a:miter lim="800000"/>
            <a:headEnd/>
            <a:tailEnd/>
          </a:ln>
        </p:spPr>
        <p:txBody>
          <a:bodyPr anchor="ctr">
            <a:spAutoFit/>
          </a:bodyPr>
          <a:lstStyle/>
          <a:p>
            <a:pPr algn="just">
              <a:lnSpc>
                <a:spcPct val="150000"/>
              </a:lnSpc>
            </a:pPr>
            <a:r>
              <a:rPr lang="fr-FR" sz="1600">
                <a:latin typeface="Arial Black" pitchFamily="34" charset="0"/>
              </a:rPr>
              <a:t>A Marrakech, les Chefs d’Etat avaient créé deux autres commissions : </a:t>
            </a:r>
            <a:r>
              <a:rPr lang="fr-FR" sz="1600" u="sng">
                <a:latin typeface="Arial Black" pitchFamily="34" charset="0"/>
              </a:rPr>
              <a:t>Commission Sahel</a:t>
            </a:r>
            <a:r>
              <a:rPr lang="fr-FR" sz="1600">
                <a:latin typeface="Arial Black" pitchFamily="34" charset="0"/>
              </a:rPr>
              <a:t> et </a:t>
            </a:r>
            <a:r>
              <a:rPr lang="fr-FR" sz="1600" u="sng">
                <a:latin typeface="Arial Black" pitchFamily="34" charset="0"/>
              </a:rPr>
              <a:t>Commission des Etats insulaires</a:t>
            </a:r>
            <a:r>
              <a:rPr lang="fr-FR" sz="1600">
                <a:latin typeface="Arial Black" pitchFamily="34" charset="0"/>
              </a:rPr>
              <a:t>.</a:t>
            </a:r>
          </a:p>
          <a:p>
            <a:pPr algn="just">
              <a:lnSpc>
                <a:spcPct val="150000"/>
              </a:lnSpc>
            </a:pPr>
            <a:endParaRPr lang="fr-FR" sz="800">
              <a:latin typeface="Arial Black" pitchFamily="34" charset="0"/>
            </a:endParaRPr>
          </a:p>
          <a:p>
            <a:pPr algn="just">
              <a:lnSpc>
                <a:spcPct val="150000"/>
              </a:lnSpc>
            </a:pPr>
            <a:r>
              <a:rPr lang="fr-FR" sz="1600">
                <a:latin typeface="Arial Black" pitchFamily="34" charset="0"/>
              </a:rPr>
              <a:t>La Présidence de </a:t>
            </a:r>
            <a:r>
              <a:rPr lang="fr-FR" sz="1600" u="sng">
                <a:latin typeface="Arial Black" pitchFamily="34" charset="0"/>
              </a:rPr>
              <a:t>Commission Climat du Bassin du Congo</a:t>
            </a:r>
            <a:r>
              <a:rPr lang="fr-FR" sz="1600">
                <a:latin typeface="Arial Black" pitchFamily="34" charset="0"/>
              </a:rPr>
              <a:t> a été confiée à Son Excellence Monsieur Denis SASSOU NGUESSO, Président de la République du Congo, Chef de l’Etat.</a:t>
            </a:r>
          </a:p>
          <a:p>
            <a:pPr algn="just">
              <a:lnSpc>
                <a:spcPct val="150000"/>
              </a:lnSpc>
            </a:pPr>
            <a:endParaRPr lang="fr-FR" sz="800" u="sng">
              <a:latin typeface="Arial Black" pitchFamily="34" charset="0"/>
            </a:endParaRPr>
          </a:p>
          <a:p>
            <a:pPr algn="just">
              <a:lnSpc>
                <a:spcPct val="150000"/>
              </a:lnSpc>
            </a:pPr>
            <a:r>
              <a:rPr lang="fr-FR" sz="1600">
                <a:latin typeface="Arial Black" pitchFamily="34" charset="0"/>
              </a:rPr>
              <a:t>Chaque commission vise à assurer la coordination et le suivi de toutes les actions et initiatives visant à </a:t>
            </a:r>
            <a:r>
              <a:rPr lang="fr-FR" sz="1600" u="sng">
                <a:latin typeface="Arial Black" pitchFamily="34" charset="0"/>
              </a:rPr>
              <a:t>concilier la lutte contre les changements climatiques et le développement économique </a:t>
            </a:r>
            <a:r>
              <a:rPr lang="fr-FR" sz="1600">
                <a:latin typeface="Arial Black" pitchFamily="34" charset="0"/>
              </a:rPr>
              <a:t>en vue de parvenir à une </a:t>
            </a:r>
            <a:r>
              <a:rPr lang="fr-FR" sz="1600" u="sng">
                <a:latin typeface="Arial Black" pitchFamily="34" charset="0"/>
              </a:rPr>
              <a:t>croissance verte inclusive</a:t>
            </a:r>
            <a:r>
              <a:rPr lang="fr-FR" sz="1600">
                <a:latin typeface="Arial Black" pitchFamily="34" charset="0"/>
              </a:rPr>
              <a:t>, la </a:t>
            </a:r>
            <a:r>
              <a:rPr lang="fr-FR" sz="1600" u="sng">
                <a:latin typeface="Arial Black" pitchFamily="34" charset="0"/>
              </a:rPr>
              <a:t>diversification de l’économie</a:t>
            </a:r>
            <a:r>
              <a:rPr lang="fr-FR" sz="1600">
                <a:latin typeface="Arial Black" pitchFamily="34" charset="0"/>
              </a:rPr>
              <a:t>, le </a:t>
            </a:r>
            <a:r>
              <a:rPr lang="fr-FR" sz="1600" u="sng">
                <a:latin typeface="Arial Black" pitchFamily="34" charset="0"/>
              </a:rPr>
              <a:t>développement des entreprises </a:t>
            </a:r>
            <a:r>
              <a:rPr lang="fr-FR" sz="1600">
                <a:latin typeface="Arial Black" pitchFamily="34" charset="0"/>
              </a:rPr>
              <a:t>et </a:t>
            </a:r>
            <a:r>
              <a:rPr lang="fr-FR" sz="1600" u="sng">
                <a:latin typeface="Arial Black" pitchFamily="34" charset="0"/>
              </a:rPr>
              <a:t>l’amélioration des conditions de vie des populations</a:t>
            </a:r>
            <a:r>
              <a:rPr lang="fr-FR" sz="1600">
                <a:latin typeface="Arial Black" pitchFamily="34" charset="0"/>
              </a:rPr>
              <a:t> dans les Etats de son aire géographique.</a:t>
            </a:r>
            <a:endParaRPr lang="fr-FR" sz="1600" b="1"/>
          </a:p>
        </p:txBody>
      </p:sp>
      <p:pic>
        <p:nvPicPr>
          <p:cNvPr id="6148" name="Image 5" descr="C:\Users\TABUNA\AppData\Roaming\Skype\htabuna\media_messaging\media_cache_v3\^0316E0BBD77D87BB8C1059BDFF07579DFBE5296E0A97309EEE^pimgpsh_fullsize_distr.jpg"/>
          <p:cNvPicPr>
            <a:picLocks noChangeAspect="1" noChangeArrowheads="1"/>
          </p:cNvPicPr>
          <p:nvPr/>
        </p:nvPicPr>
        <p:blipFill>
          <a:blip r:embed="rId3" cstate="print"/>
          <a:srcRect/>
          <a:stretch>
            <a:fillRect/>
          </a:stretch>
        </p:blipFill>
        <p:spPr bwMode="auto">
          <a:xfrm>
            <a:off x="0" y="0"/>
            <a:ext cx="1403350" cy="1152525"/>
          </a:xfrm>
          <a:prstGeom prst="rect">
            <a:avLst/>
          </a:prstGeom>
          <a:noFill/>
          <a:ln w="9525">
            <a:noFill/>
            <a:miter lim="800000"/>
            <a:headEnd/>
            <a:tailEnd/>
          </a:ln>
        </p:spPr>
      </p:pic>
      <p:pic>
        <p:nvPicPr>
          <p:cNvPr id="6149" name="Image 6" descr="C:\Users\TABUNA\AppData\Roaming\Skype\htabuna\media_messaging\media_cache_v3\^0316E0BBD77D87BB8C1059BDFF07579DFBE5296E0A97309EEE^pimgpsh_fullsize_distr.jpg"/>
          <p:cNvPicPr>
            <a:picLocks noChangeAspect="1" noChangeArrowheads="1"/>
          </p:cNvPicPr>
          <p:nvPr/>
        </p:nvPicPr>
        <p:blipFill>
          <a:blip r:embed="rId3" cstate="print"/>
          <a:srcRect/>
          <a:stretch>
            <a:fillRect/>
          </a:stretch>
        </p:blipFill>
        <p:spPr bwMode="auto">
          <a:xfrm>
            <a:off x="7740650" y="0"/>
            <a:ext cx="140335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0" y="0"/>
            <a:ext cx="9144000" cy="936625"/>
          </a:xfrm>
          <a:prstGeom prst="roundRect">
            <a:avLst>
              <a:gd name="adj" fmla="val 16667"/>
            </a:avLst>
          </a:prstGeom>
          <a:solidFill>
            <a:srgbClr val="0070C0"/>
          </a:solidFill>
          <a:ln w="9525">
            <a:solidFill>
              <a:schemeClr val="tx1"/>
            </a:solidFill>
            <a:round/>
            <a:headEnd/>
            <a:tailEnd/>
          </a:ln>
        </p:spPr>
        <p:txBody>
          <a:bodyPr wrap="none" anchor="ctr"/>
          <a:lstStyle/>
          <a:p>
            <a:pPr algn="just">
              <a:defRPr/>
            </a:pPr>
            <a:r>
              <a:rPr lang="fr-FR" sz="1750" b="1" dirty="0">
                <a:solidFill>
                  <a:schemeClr val="bg1"/>
                </a:solidFill>
                <a:latin typeface="Arial Black" pitchFamily="34" charset="0"/>
              </a:rPr>
              <a:t>Les  Etats membres de la Commission Climat du Bassin du Congo et </a:t>
            </a:r>
          </a:p>
          <a:p>
            <a:pPr algn="just">
              <a:defRPr/>
            </a:pPr>
            <a:r>
              <a:rPr lang="fr-FR" sz="1750" b="1" dirty="0">
                <a:solidFill>
                  <a:schemeClr val="bg1"/>
                </a:solidFill>
                <a:latin typeface="Arial Black" pitchFamily="34" charset="0"/>
              </a:rPr>
              <a:t>signataire du Mémorandum pour la création du Fonds Bleu pour le Bassin</a:t>
            </a:r>
          </a:p>
          <a:p>
            <a:pPr algn="just">
              <a:defRPr/>
            </a:pPr>
            <a:r>
              <a:rPr lang="fr-FR" sz="1750" b="1" dirty="0">
                <a:solidFill>
                  <a:schemeClr val="bg1"/>
                </a:solidFill>
                <a:latin typeface="Arial Black" pitchFamily="34" charset="0"/>
              </a:rPr>
              <a:t>du Congo</a:t>
            </a:r>
          </a:p>
        </p:txBody>
      </p:sp>
      <p:pic>
        <p:nvPicPr>
          <p:cNvPr id="7171" name="Picture 5" descr="180px-Flag_of_the_Democratic_Republic_of_the_Congo"/>
          <p:cNvPicPr>
            <a:picLocks noChangeAspect="1" noChangeArrowheads="1"/>
          </p:cNvPicPr>
          <p:nvPr/>
        </p:nvPicPr>
        <p:blipFill>
          <a:blip r:embed="rId3" cstate="print"/>
          <a:srcRect/>
          <a:stretch>
            <a:fillRect/>
          </a:stretch>
        </p:blipFill>
        <p:spPr bwMode="auto">
          <a:xfrm>
            <a:off x="4284663" y="1196975"/>
            <a:ext cx="1655762" cy="863600"/>
          </a:xfrm>
          <a:prstGeom prst="rect">
            <a:avLst/>
          </a:prstGeom>
          <a:noFill/>
          <a:ln w="9525">
            <a:noFill/>
            <a:miter lim="800000"/>
            <a:headEnd/>
            <a:tailEnd/>
          </a:ln>
        </p:spPr>
      </p:pic>
      <p:pic>
        <p:nvPicPr>
          <p:cNvPr id="7172" name="Picture 6" descr="drapeau"/>
          <p:cNvPicPr>
            <a:picLocks noChangeAspect="1" noChangeArrowheads="1"/>
          </p:cNvPicPr>
          <p:nvPr/>
        </p:nvPicPr>
        <p:blipFill>
          <a:blip r:embed="rId4" cstate="print"/>
          <a:srcRect/>
          <a:stretch>
            <a:fillRect/>
          </a:stretch>
        </p:blipFill>
        <p:spPr bwMode="auto">
          <a:xfrm>
            <a:off x="2339975" y="1196975"/>
            <a:ext cx="1511300" cy="863600"/>
          </a:xfrm>
          <a:prstGeom prst="rect">
            <a:avLst/>
          </a:prstGeom>
          <a:noFill/>
          <a:ln w="9525">
            <a:noFill/>
            <a:miter lim="800000"/>
            <a:headEnd/>
            <a:tailEnd/>
          </a:ln>
        </p:spPr>
      </p:pic>
      <p:pic>
        <p:nvPicPr>
          <p:cNvPr id="7173" name="Picture 7" descr="Drapeau de l'Angola"/>
          <p:cNvPicPr>
            <a:picLocks noChangeAspect="1" noChangeArrowheads="1"/>
          </p:cNvPicPr>
          <p:nvPr/>
        </p:nvPicPr>
        <p:blipFill>
          <a:blip r:embed="rId5" cstate="print"/>
          <a:srcRect/>
          <a:stretch>
            <a:fillRect/>
          </a:stretch>
        </p:blipFill>
        <p:spPr bwMode="auto">
          <a:xfrm>
            <a:off x="250825" y="1196975"/>
            <a:ext cx="1441450" cy="863600"/>
          </a:xfrm>
          <a:prstGeom prst="rect">
            <a:avLst/>
          </a:prstGeom>
          <a:noFill/>
          <a:ln w="9525">
            <a:noFill/>
            <a:miter lim="800000"/>
            <a:headEnd/>
            <a:tailEnd/>
          </a:ln>
        </p:spPr>
      </p:pic>
      <p:pic>
        <p:nvPicPr>
          <p:cNvPr id="7174" name="Picture 8" descr="300px-Flag_of_Burundi"/>
          <p:cNvPicPr>
            <a:picLocks noChangeAspect="1" noChangeArrowheads="1"/>
          </p:cNvPicPr>
          <p:nvPr/>
        </p:nvPicPr>
        <p:blipFill>
          <a:blip r:embed="rId6" cstate="print"/>
          <a:srcRect/>
          <a:stretch>
            <a:fillRect/>
          </a:stretch>
        </p:blipFill>
        <p:spPr bwMode="auto">
          <a:xfrm>
            <a:off x="250825" y="2492375"/>
            <a:ext cx="1441450" cy="792163"/>
          </a:xfrm>
          <a:prstGeom prst="rect">
            <a:avLst/>
          </a:prstGeom>
          <a:noFill/>
          <a:ln w="9525">
            <a:noFill/>
            <a:miter lim="800000"/>
            <a:headEnd/>
            <a:tailEnd/>
          </a:ln>
        </p:spPr>
      </p:pic>
      <p:pic>
        <p:nvPicPr>
          <p:cNvPr id="7175" name="Picture 9" descr="Drapeau du Cameroun"/>
          <p:cNvPicPr>
            <a:picLocks noChangeAspect="1" noChangeArrowheads="1"/>
          </p:cNvPicPr>
          <p:nvPr/>
        </p:nvPicPr>
        <p:blipFill>
          <a:blip r:embed="rId7" cstate="print"/>
          <a:srcRect/>
          <a:stretch>
            <a:fillRect/>
          </a:stretch>
        </p:blipFill>
        <p:spPr bwMode="auto">
          <a:xfrm>
            <a:off x="250825" y="3573463"/>
            <a:ext cx="1441450" cy="792162"/>
          </a:xfrm>
          <a:prstGeom prst="rect">
            <a:avLst/>
          </a:prstGeom>
          <a:noFill/>
          <a:ln w="9525">
            <a:noFill/>
            <a:miter lim="800000"/>
            <a:headEnd/>
            <a:tailEnd/>
          </a:ln>
        </p:spPr>
      </p:pic>
      <p:pic>
        <p:nvPicPr>
          <p:cNvPr id="7176" name="Picture 10" descr="180px-Flag_of_the_Republic_of_the_Congo"/>
          <p:cNvPicPr>
            <a:picLocks noChangeAspect="1" noChangeArrowheads="1"/>
          </p:cNvPicPr>
          <p:nvPr/>
        </p:nvPicPr>
        <p:blipFill>
          <a:blip r:embed="rId8" cstate="print"/>
          <a:srcRect/>
          <a:stretch>
            <a:fillRect/>
          </a:stretch>
        </p:blipFill>
        <p:spPr bwMode="auto">
          <a:xfrm>
            <a:off x="250825" y="4724400"/>
            <a:ext cx="1441450" cy="936625"/>
          </a:xfrm>
          <a:prstGeom prst="rect">
            <a:avLst/>
          </a:prstGeom>
          <a:noFill/>
          <a:ln w="9525">
            <a:noFill/>
            <a:miter lim="800000"/>
            <a:headEnd/>
            <a:tailEnd/>
          </a:ln>
        </p:spPr>
      </p:pic>
      <p:pic>
        <p:nvPicPr>
          <p:cNvPr id="7177" name="Picture 11" descr="180px-Flag_of_Equatorial_Guinea"/>
          <p:cNvPicPr>
            <a:picLocks noChangeAspect="1" noChangeArrowheads="1"/>
          </p:cNvPicPr>
          <p:nvPr/>
        </p:nvPicPr>
        <p:blipFill>
          <a:blip r:embed="rId9" cstate="print"/>
          <a:srcRect/>
          <a:stretch>
            <a:fillRect/>
          </a:stretch>
        </p:blipFill>
        <p:spPr bwMode="auto">
          <a:xfrm>
            <a:off x="2339975" y="2420938"/>
            <a:ext cx="1562100" cy="863600"/>
          </a:xfrm>
          <a:prstGeom prst="rect">
            <a:avLst/>
          </a:prstGeom>
          <a:noFill/>
          <a:ln w="9525">
            <a:noFill/>
            <a:miter lim="800000"/>
            <a:headEnd/>
            <a:tailEnd/>
          </a:ln>
        </p:spPr>
      </p:pic>
      <p:pic>
        <p:nvPicPr>
          <p:cNvPr id="7178" name="Picture 12" descr="drapeau"/>
          <p:cNvPicPr>
            <a:picLocks noChangeAspect="1" noChangeArrowheads="1"/>
          </p:cNvPicPr>
          <p:nvPr/>
        </p:nvPicPr>
        <p:blipFill>
          <a:blip r:embed="rId10" cstate="print"/>
          <a:srcRect/>
          <a:stretch>
            <a:fillRect/>
          </a:stretch>
        </p:blipFill>
        <p:spPr bwMode="auto">
          <a:xfrm>
            <a:off x="4284663" y="3573463"/>
            <a:ext cx="1727200" cy="935037"/>
          </a:xfrm>
          <a:prstGeom prst="rect">
            <a:avLst/>
          </a:prstGeom>
          <a:noFill/>
          <a:ln w="9525">
            <a:noFill/>
            <a:miter lim="800000"/>
            <a:headEnd/>
            <a:tailEnd/>
          </a:ln>
        </p:spPr>
      </p:pic>
      <p:pic>
        <p:nvPicPr>
          <p:cNvPr id="7179" name="Picture 13" descr="180px-Flag_of_the_Central_African_Republic"/>
          <p:cNvPicPr>
            <a:picLocks noChangeAspect="1" noChangeArrowheads="1"/>
          </p:cNvPicPr>
          <p:nvPr/>
        </p:nvPicPr>
        <p:blipFill>
          <a:blip r:embed="rId11" cstate="print"/>
          <a:srcRect/>
          <a:stretch>
            <a:fillRect/>
          </a:stretch>
        </p:blipFill>
        <p:spPr bwMode="auto">
          <a:xfrm>
            <a:off x="2268538" y="4797425"/>
            <a:ext cx="1582737" cy="935038"/>
          </a:xfrm>
          <a:prstGeom prst="rect">
            <a:avLst/>
          </a:prstGeom>
          <a:noFill/>
          <a:ln w="9525">
            <a:noFill/>
            <a:miter lim="800000"/>
            <a:headEnd/>
            <a:tailEnd/>
          </a:ln>
        </p:spPr>
      </p:pic>
      <p:pic>
        <p:nvPicPr>
          <p:cNvPr id="7180" name="Picture 14" descr="Drapeau du Tchad"/>
          <p:cNvPicPr>
            <a:picLocks noChangeAspect="1" noChangeArrowheads="1"/>
          </p:cNvPicPr>
          <p:nvPr/>
        </p:nvPicPr>
        <p:blipFill>
          <a:blip r:embed="rId12" cstate="print"/>
          <a:srcRect/>
          <a:stretch>
            <a:fillRect/>
          </a:stretch>
        </p:blipFill>
        <p:spPr bwMode="auto">
          <a:xfrm>
            <a:off x="6443663" y="2420938"/>
            <a:ext cx="1873250" cy="936625"/>
          </a:xfrm>
          <a:prstGeom prst="rect">
            <a:avLst/>
          </a:prstGeom>
          <a:noFill/>
          <a:ln w="9525">
            <a:noFill/>
            <a:miter lim="800000"/>
            <a:headEnd/>
            <a:tailEnd/>
          </a:ln>
        </p:spPr>
      </p:pic>
      <p:sp>
        <p:nvSpPr>
          <p:cNvPr id="2" name="AutoShape 15"/>
          <p:cNvSpPr>
            <a:spLocks noChangeArrowheads="1"/>
          </p:cNvSpPr>
          <p:nvPr/>
        </p:nvSpPr>
        <p:spPr bwMode="auto">
          <a:xfrm>
            <a:off x="250825" y="2060575"/>
            <a:ext cx="1441450"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Angola</a:t>
            </a:r>
          </a:p>
        </p:txBody>
      </p:sp>
      <p:sp>
        <p:nvSpPr>
          <p:cNvPr id="5135" name="AutoShape 16"/>
          <p:cNvSpPr>
            <a:spLocks noChangeArrowheads="1"/>
          </p:cNvSpPr>
          <p:nvPr/>
        </p:nvSpPr>
        <p:spPr bwMode="auto">
          <a:xfrm>
            <a:off x="2339975" y="3284538"/>
            <a:ext cx="1584325"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G. Equatoriale</a:t>
            </a:r>
            <a:r>
              <a:rPr lang="fr-FR" sz="1050" dirty="0">
                <a:latin typeface="Arial Black" pitchFamily="34" charset="0"/>
              </a:rPr>
              <a:t> </a:t>
            </a:r>
          </a:p>
        </p:txBody>
      </p:sp>
      <p:sp>
        <p:nvSpPr>
          <p:cNvPr id="5136" name="AutoShape 17"/>
          <p:cNvSpPr>
            <a:spLocks noChangeArrowheads="1"/>
          </p:cNvSpPr>
          <p:nvPr/>
        </p:nvSpPr>
        <p:spPr bwMode="auto">
          <a:xfrm>
            <a:off x="250825" y="4365625"/>
            <a:ext cx="1441450"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Cameroun</a:t>
            </a:r>
          </a:p>
        </p:txBody>
      </p:sp>
      <p:sp>
        <p:nvSpPr>
          <p:cNvPr id="5137" name="AutoShape 18"/>
          <p:cNvSpPr>
            <a:spLocks noChangeArrowheads="1"/>
          </p:cNvSpPr>
          <p:nvPr/>
        </p:nvSpPr>
        <p:spPr bwMode="auto">
          <a:xfrm>
            <a:off x="6443663" y="3357563"/>
            <a:ext cx="1873250" cy="287337"/>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Tchad</a:t>
            </a:r>
          </a:p>
        </p:txBody>
      </p:sp>
      <p:sp>
        <p:nvSpPr>
          <p:cNvPr id="5138" name="AutoShape 19"/>
          <p:cNvSpPr>
            <a:spLocks noChangeArrowheads="1"/>
          </p:cNvSpPr>
          <p:nvPr/>
        </p:nvSpPr>
        <p:spPr bwMode="auto">
          <a:xfrm>
            <a:off x="250825" y="3284538"/>
            <a:ext cx="1441450" cy="144462"/>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Burundi</a:t>
            </a:r>
          </a:p>
        </p:txBody>
      </p:sp>
      <p:sp>
        <p:nvSpPr>
          <p:cNvPr id="5139" name="AutoShape 20"/>
          <p:cNvSpPr>
            <a:spLocks noChangeArrowheads="1"/>
          </p:cNvSpPr>
          <p:nvPr/>
        </p:nvSpPr>
        <p:spPr bwMode="auto">
          <a:xfrm>
            <a:off x="2266950" y="5732463"/>
            <a:ext cx="1584325" cy="217487"/>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RCA</a:t>
            </a:r>
          </a:p>
        </p:txBody>
      </p:sp>
      <p:sp>
        <p:nvSpPr>
          <p:cNvPr id="5140" name="AutoShape 21"/>
          <p:cNvSpPr>
            <a:spLocks noChangeArrowheads="1"/>
          </p:cNvSpPr>
          <p:nvPr/>
        </p:nvSpPr>
        <p:spPr bwMode="auto">
          <a:xfrm>
            <a:off x="4284663" y="2060575"/>
            <a:ext cx="1655762"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RDC</a:t>
            </a:r>
          </a:p>
        </p:txBody>
      </p:sp>
      <p:sp>
        <p:nvSpPr>
          <p:cNvPr id="5141" name="AutoShape 22"/>
          <p:cNvSpPr>
            <a:spLocks noChangeArrowheads="1"/>
          </p:cNvSpPr>
          <p:nvPr/>
        </p:nvSpPr>
        <p:spPr bwMode="auto">
          <a:xfrm>
            <a:off x="4284663" y="4437063"/>
            <a:ext cx="1727200"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endParaRPr lang="fr-FR" sz="1050" b="1" dirty="0">
              <a:latin typeface="Arial Black" pitchFamily="34" charset="0"/>
            </a:endParaRPr>
          </a:p>
          <a:p>
            <a:pPr algn="ctr">
              <a:defRPr/>
            </a:pPr>
            <a:endParaRPr lang="fr-FR" sz="1050" b="1" dirty="0">
              <a:latin typeface="Arial Black" pitchFamily="34" charset="0"/>
            </a:endParaRPr>
          </a:p>
          <a:p>
            <a:pPr algn="just">
              <a:defRPr/>
            </a:pPr>
            <a:r>
              <a:rPr lang="fr-FR" sz="1050" b="1" dirty="0">
                <a:latin typeface="Arial Black" pitchFamily="34" charset="0"/>
              </a:rPr>
              <a:t>Sao Tome &amp; Principe</a:t>
            </a:r>
          </a:p>
          <a:p>
            <a:pPr algn="ctr">
              <a:defRPr/>
            </a:pPr>
            <a:endParaRPr lang="fr-FR" sz="1400" b="1" dirty="0">
              <a:latin typeface="Bookman Old Style" pitchFamily="18" charset="0"/>
            </a:endParaRPr>
          </a:p>
        </p:txBody>
      </p:sp>
      <p:sp>
        <p:nvSpPr>
          <p:cNvPr id="5142" name="AutoShape 23"/>
          <p:cNvSpPr>
            <a:spLocks noChangeArrowheads="1"/>
          </p:cNvSpPr>
          <p:nvPr/>
        </p:nvSpPr>
        <p:spPr bwMode="auto">
          <a:xfrm>
            <a:off x="250825" y="5661025"/>
            <a:ext cx="1441450"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Congo</a:t>
            </a:r>
          </a:p>
        </p:txBody>
      </p:sp>
      <p:sp>
        <p:nvSpPr>
          <p:cNvPr id="5143" name="AutoShape 24"/>
          <p:cNvSpPr>
            <a:spLocks noChangeArrowheads="1"/>
          </p:cNvSpPr>
          <p:nvPr/>
        </p:nvSpPr>
        <p:spPr bwMode="auto">
          <a:xfrm>
            <a:off x="2339975" y="2060575"/>
            <a:ext cx="1511300"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Gabon</a:t>
            </a:r>
          </a:p>
        </p:txBody>
      </p:sp>
      <p:pic>
        <p:nvPicPr>
          <p:cNvPr id="7191" name="yui_3_10_0_1_1496801405049_423" descr="fichier historique du fichier utilisation du fichier">
            <a:hlinkClick r:id="rId13" tooltip="&quot;fichier historique du fichier utilisation du fichier&quot;"/>
          </p:cNvPr>
          <p:cNvPicPr>
            <a:picLocks noChangeAspect="1" noChangeArrowheads="1"/>
          </p:cNvPicPr>
          <p:nvPr/>
        </p:nvPicPr>
        <p:blipFill>
          <a:blip r:embed="rId14" cstate="print"/>
          <a:srcRect/>
          <a:stretch>
            <a:fillRect/>
          </a:stretch>
        </p:blipFill>
        <p:spPr bwMode="auto">
          <a:xfrm>
            <a:off x="4284663" y="2349500"/>
            <a:ext cx="1655762" cy="935038"/>
          </a:xfrm>
          <a:prstGeom prst="rect">
            <a:avLst/>
          </a:prstGeom>
          <a:noFill/>
          <a:ln w="9525">
            <a:noFill/>
            <a:miter lim="800000"/>
            <a:headEnd/>
            <a:tailEnd/>
          </a:ln>
        </p:spPr>
      </p:pic>
      <p:sp>
        <p:nvSpPr>
          <p:cNvPr id="5148" name="AutoShape 21"/>
          <p:cNvSpPr>
            <a:spLocks noChangeArrowheads="1"/>
          </p:cNvSpPr>
          <p:nvPr/>
        </p:nvSpPr>
        <p:spPr bwMode="auto">
          <a:xfrm>
            <a:off x="4284663" y="3284538"/>
            <a:ext cx="1655762"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Rwanda</a:t>
            </a:r>
          </a:p>
        </p:txBody>
      </p:sp>
      <p:pic>
        <p:nvPicPr>
          <p:cNvPr id="7193" name="Image 29" descr="Drapeau du Kenya">
            <a:hlinkClick r:id="rId15" tooltip="&quot;Drapeau du Kenya&quot;"/>
          </p:cNvPr>
          <p:cNvPicPr>
            <a:picLocks noChangeAspect="1" noChangeArrowheads="1"/>
          </p:cNvPicPr>
          <p:nvPr/>
        </p:nvPicPr>
        <p:blipFill>
          <a:blip r:embed="rId16" cstate="print"/>
          <a:srcRect/>
          <a:stretch>
            <a:fillRect/>
          </a:stretch>
        </p:blipFill>
        <p:spPr bwMode="auto">
          <a:xfrm>
            <a:off x="2268538" y="3573463"/>
            <a:ext cx="1582737" cy="835025"/>
          </a:xfrm>
          <a:prstGeom prst="rect">
            <a:avLst/>
          </a:prstGeom>
          <a:noFill/>
          <a:ln w="9525">
            <a:noFill/>
            <a:miter lim="800000"/>
            <a:headEnd/>
            <a:tailEnd/>
          </a:ln>
        </p:spPr>
      </p:pic>
      <p:sp>
        <p:nvSpPr>
          <p:cNvPr id="32" name="AutoShape 17"/>
          <p:cNvSpPr>
            <a:spLocks noChangeArrowheads="1"/>
          </p:cNvSpPr>
          <p:nvPr/>
        </p:nvSpPr>
        <p:spPr bwMode="auto">
          <a:xfrm>
            <a:off x="2268538" y="4365625"/>
            <a:ext cx="1582737"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Kenya</a:t>
            </a:r>
          </a:p>
        </p:txBody>
      </p:sp>
      <p:pic>
        <p:nvPicPr>
          <p:cNvPr id="7195" name="Image 32" descr="Drapeau du Soudan du Sud">
            <a:hlinkClick r:id="rId17" tooltip="&quot;Drapeau du Soudan du Sud&quot;"/>
          </p:cNvPr>
          <p:cNvPicPr>
            <a:picLocks noChangeAspect="1" noChangeArrowheads="1"/>
          </p:cNvPicPr>
          <p:nvPr/>
        </p:nvPicPr>
        <p:blipFill>
          <a:blip r:embed="rId18" cstate="print"/>
          <a:srcRect/>
          <a:stretch>
            <a:fillRect/>
          </a:stretch>
        </p:blipFill>
        <p:spPr bwMode="auto">
          <a:xfrm>
            <a:off x="4211638" y="4724400"/>
            <a:ext cx="1873250" cy="1079500"/>
          </a:xfrm>
          <a:prstGeom prst="rect">
            <a:avLst/>
          </a:prstGeom>
          <a:noFill/>
          <a:ln w="9525">
            <a:noFill/>
            <a:miter lim="800000"/>
            <a:headEnd/>
            <a:tailEnd/>
          </a:ln>
        </p:spPr>
      </p:pic>
      <p:sp>
        <p:nvSpPr>
          <p:cNvPr id="34" name="AutoShape 22"/>
          <p:cNvSpPr>
            <a:spLocks noChangeArrowheads="1"/>
          </p:cNvSpPr>
          <p:nvPr/>
        </p:nvSpPr>
        <p:spPr bwMode="auto">
          <a:xfrm>
            <a:off x="4211638" y="5805488"/>
            <a:ext cx="1873250"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endParaRPr lang="fr-FR" sz="1050" b="1" dirty="0">
              <a:latin typeface="Arial Black" pitchFamily="34" charset="0"/>
            </a:endParaRPr>
          </a:p>
          <a:p>
            <a:pPr algn="ctr">
              <a:defRPr/>
            </a:pPr>
            <a:endParaRPr lang="fr-FR" sz="1050" b="1" dirty="0">
              <a:latin typeface="Arial Black" pitchFamily="34" charset="0"/>
            </a:endParaRPr>
          </a:p>
          <a:p>
            <a:pPr algn="ctr">
              <a:defRPr/>
            </a:pPr>
            <a:r>
              <a:rPr lang="fr-FR" sz="1050" b="1" dirty="0">
                <a:latin typeface="Arial Black" pitchFamily="34" charset="0"/>
              </a:rPr>
              <a:t>Sud Soudan</a:t>
            </a:r>
          </a:p>
          <a:p>
            <a:pPr algn="ctr">
              <a:defRPr/>
            </a:pPr>
            <a:endParaRPr lang="fr-FR" sz="1400" b="1" dirty="0">
              <a:latin typeface="Bookman Old Style" pitchFamily="18" charset="0"/>
            </a:endParaRPr>
          </a:p>
        </p:txBody>
      </p:sp>
      <p:pic>
        <p:nvPicPr>
          <p:cNvPr id="7197" name="Image 34" descr="Drapeau de la Zambie">
            <a:hlinkClick r:id="rId19" tooltip="&quot;Drapeau de la Zambie&quot;"/>
          </p:cNvPr>
          <p:cNvPicPr>
            <a:picLocks noChangeAspect="1" noChangeArrowheads="1"/>
          </p:cNvPicPr>
          <p:nvPr/>
        </p:nvPicPr>
        <p:blipFill>
          <a:blip r:embed="rId20" cstate="print"/>
          <a:srcRect/>
          <a:stretch>
            <a:fillRect/>
          </a:stretch>
        </p:blipFill>
        <p:spPr bwMode="auto">
          <a:xfrm>
            <a:off x="6443663" y="3716338"/>
            <a:ext cx="1944687" cy="1008062"/>
          </a:xfrm>
          <a:prstGeom prst="rect">
            <a:avLst/>
          </a:prstGeom>
          <a:noFill/>
          <a:ln w="9525">
            <a:noFill/>
            <a:miter lim="800000"/>
            <a:headEnd/>
            <a:tailEnd/>
          </a:ln>
        </p:spPr>
      </p:pic>
      <p:pic>
        <p:nvPicPr>
          <p:cNvPr id="7198" name="yui_3_10_0_1_1509402016106_443" descr="Tanzanie | Drapeaux des pays">
            <a:hlinkClick r:id="rId21" tooltip="&quot;Tanzanie | Drapeaux des pays&quot;"/>
          </p:cNvPr>
          <p:cNvPicPr>
            <a:picLocks noChangeAspect="1" noChangeArrowheads="1"/>
          </p:cNvPicPr>
          <p:nvPr/>
        </p:nvPicPr>
        <p:blipFill>
          <a:blip r:embed="rId22" cstate="print"/>
          <a:srcRect/>
          <a:stretch>
            <a:fillRect/>
          </a:stretch>
        </p:blipFill>
        <p:spPr bwMode="auto">
          <a:xfrm>
            <a:off x="6372225" y="1196975"/>
            <a:ext cx="1854200" cy="936625"/>
          </a:xfrm>
          <a:prstGeom prst="rect">
            <a:avLst/>
          </a:prstGeom>
          <a:noFill/>
          <a:ln w="9525">
            <a:noFill/>
            <a:miter lim="800000"/>
            <a:headEnd/>
            <a:tailEnd/>
          </a:ln>
        </p:spPr>
      </p:pic>
      <p:sp>
        <p:nvSpPr>
          <p:cNvPr id="37" name="AutoShape 21"/>
          <p:cNvSpPr>
            <a:spLocks noChangeArrowheads="1"/>
          </p:cNvSpPr>
          <p:nvPr/>
        </p:nvSpPr>
        <p:spPr bwMode="auto">
          <a:xfrm>
            <a:off x="6372225" y="2133600"/>
            <a:ext cx="1871663" cy="215900"/>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r>
              <a:rPr lang="fr-FR" sz="1050" b="1" dirty="0">
                <a:latin typeface="Arial Black" pitchFamily="34" charset="0"/>
              </a:rPr>
              <a:t>Tanzanie</a:t>
            </a:r>
          </a:p>
        </p:txBody>
      </p:sp>
      <p:sp>
        <p:nvSpPr>
          <p:cNvPr id="38" name="AutoShape 22"/>
          <p:cNvSpPr>
            <a:spLocks noChangeArrowheads="1"/>
          </p:cNvSpPr>
          <p:nvPr/>
        </p:nvSpPr>
        <p:spPr bwMode="auto">
          <a:xfrm>
            <a:off x="6443663" y="4724400"/>
            <a:ext cx="1944687" cy="217488"/>
          </a:xfrm>
          <a:prstGeom prst="roundRect">
            <a:avLst>
              <a:gd name="adj" fmla="val 16667"/>
            </a:avLst>
          </a:prstGeom>
          <a:solidFill>
            <a:schemeClr val="accent1"/>
          </a:solidFill>
          <a:ln w="9525">
            <a:solidFill>
              <a:schemeClr val="tx1"/>
            </a:solidFill>
            <a:round/>
            <a:headEnd/>
            <a:tailEnd/>
          </a:ln>
        </p:spPr>
        <p:txBody>
          <a:bodyPr wrap="none" anchor="ctr"/>
          <a:lstStyle/>
          <a:p>
            <a:pPr algn="ctr">
              <a:defRPr/>
            </a:pPr>
            <a:endParaRPr lang="fr-FR" sz="1050" b="1" dirty="0">
              <a:latin typeface="Arial Black" pitchFamily="34" charset="0"/>
            </a:endParaRPr>
          </a:p>
          <a:p>
            <a:pPr algn="ctr">
              <a:defRPr/>
            </a:pPr>
            <a:endParaRPr lang="fr-FR" sz="1050" b="1" dirty="0">
              <a:latin typeface="Arial Black" pitchFamily="34" charset="0"/>
            </a:endParaRPr>
          </a:p>
          <a:p>
            <a:pPr algn="ctr">
              <a:defRPr/>
            </a:pPr>
            <a:r>
              <a:rPr lang="fr-FR" sz="1050" b="1" dirty="0">
                <a:latin typeface="Arial Black" pitchFamily="34" charset="0"/>
              </a:rPr>
              <a:t>Zambie</a:t>
            </a:r>
          </a:p>
          <a:p>
            <a:pPr algn="ctr">
              <a:defRPr/>
            </a:pPr>
            <a:endParaRPr lang="fr-FR" sz="1400" b="1" dirty="0">
              <a:latin typeface="Bookman Old Style"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15"/>
          <p:cNvSpPr>
            <a:spLocks noChangeArrowheads="1"/>
          </p:cNvSpPr>
          <p:nvPr/>
        </p:nvSpPr>
        <p:spPr bwMode="auto">
          <a:xfrm>
            <a:off x="1403350" y="325438"/>
            <a:ext cx="774065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000" b="1">
                <a:solidFill>
                  <a:schemeClr val="bg1"/>
                </a:solidFill>
                <a:latin typeface="Arial Black" pitchFamily="34" charset="0"/>
              </a:rPr>
              <a:t>INSTITUTIONNALISATION DE LA COMMISSION CLIMAT</a:t>
            </a:r>
          </a:p>
          <a:p>
            <a:pPr algn="ctr"/>
            <a:r>
              <a:rPr lang="fr-FR" sz="2000" b="1">
                <a:solidFill>
                  <a:schemeClr val="bg1"/>
                </a:solidFill>
                <a:latin typeface="Arial Black" pitchFamily="34" charset="0"/>
              </a:rPr>
              <a:t>DU BASSIN DU CONGO</a:t>
            </a:r>
          </a:p>
        </p:txBody>
      </p:sp>
      <p:sp>
        <p:nvSpPr>
          <p:cNvPr id="6147" name="Rectangle 1"/>
          <p:cNvSpPr>
            <a:spLocks noChangeArrowheads="1"/>
          </p:cNvSpPr>
          <p:nvPr/>
        </p:nvSpPr>
        <p:spPr bwMode="auto">
          <a:xfrm>
            <a:off x="323850" y="1208088"/>
            <a:ext cx="8424863" cy="5630862"/>
          </a:xfrm>
          <a:prstGeom prst="rect">
            <a:avLst/>
          </a:prstGeom>
          <a:noFill/>
          <a:ln w="76200">
            <a:solidFill>
              <a:schemeClr val="tx1"/>
            </a:solidFill>
            <a:miter lim="800000"/>
            <a:headEnd/>
            <a:tailEnd/>
          </a:ln>
        </p:spPr>
        <p:txBody>
          <a:bodyPr anchor="ctr">
            <a:spAutoFit/>
          </a:bodyPr>
          <a:lstStyle/>
          <a:p>
            <a:pPr marL="342900" indent="-342900" algn="just">
              <a:lnSpc>
                <a:spcPct val="150000"/>
              </a:lnSpc>
              <a:buFontTx/>
              <a:buAutoNum type="arabicPeriod"/>
              <a:defRPr/>
            </a:pPr>
            <a:r>
              <a:rPr lang="fr-FR" sz="1600" dirty="0">
                <a:latin typeface="Arial Black" pitchFamily="34" charset="0"/>
              </a:rPr>
              <a:t>La Commission du Bassin du Congo est devenue Commission Climat du Bassin du Congo (CCBC)</a:t>
            </a:r>
          </a:p>
          <a:p>
            <a:pPr marL="342900" indent="-342900" algn="just">
              <a:lnSpc>
                <a:spcPct val="150000"/>
              </a:lnSpc>
              <a:buFontTx/>
              <a:buAutoNum type="arabicPeriod"/>
              <a:defRPr/>
            </a:pPr>
            <a:r>
              <a:rPr lang="fr-FR" sz="1600" dirty="0">
                <a:latin typeface="Arial Black" pitchFamily="34" charset="0"/>
              </a:rPr>
              <a:t>Création du Logo  et du Site Web</a:t>
            </a:r>
          </a:p>
          <a:p>
            <a:pPr algn="just">
              <a:lnSpc>
                <a:spcPct val="150000"/>
              </a:lnSpc>
              <a:defRPr/>
            </a:pPr>
            <a:endParaRPr lang="fr-FR" sz="800" dirty="0">
              <a:latin typeface="Arial Black" pitchFamily="34" charset="0"/>
            </a:endParaRPr>
          </a:p>
          <a:p>
            <a:pPr marL="342900" indent="-342900" algn="just">
              <a:lnSpc>
                <a:spcPct val="150000"/>
              </a:lnSpc>
              <a:buFontTx/>
              <a:buAutoNum type="arabicPeriod" startAt="3"/>
              <a:defRPr/>
            </a:pPr>
            <a:r>
              <a:rPr lang="fr-FR" sz="1600" dirty="0">
                <a:latin typeface="Arial Black" pitchFamily="34" charset="0"/>
              </a:rPr>
              <a:t>Adoption des éléments de structuration de la Commission Climat du Bassin du Congo : </a:t>
            </a:r>
          </a:p>
          <a:p>
            <a:pPr marL="342900" indent="-342900" algn="just">
              <a:lnSpc>
                <a:spcPct val="150000"/>
              </a:lnSpc>
              <a:buFont typeface="Wingdings" pitchFamily="2" charset="2"/>
              <a:buChar char="ü"/>
              <a:defRPr/>
            </a:pPr>
            <a:r>
              <a:rPr lang="fr-FR" sz="1600" dirty="0">
                <a:solidFill>
                  <a:schemeClr val="accent6">
                    <a:lumMod val="75000"/>
                  </a:schemeClr>
                </a:solidFill>
                <a:latin typeface="Arial Black" pitchFamily="34" charset="0"/>
              </a:rPr>
              <a:t>Sommet des Chefs d’Etats, </a:t>
            </a:r>
          </a:p>
          <a:p>
            <a:pPr marL="342900" indent="-342900" algn="just">
              <a:lnSpc>
                <a:spcPct val="150000"/>
              </a:lnSpc>
              <a:buFont typeface="Wingdings" pitchFamily="2" charset="2"/>
              <a:buChar char="ü"/>
              <a:defRPr/>
            </a:pPr>
            <a:r>
              <a:rPr lang="fr-FR" sz="1600" dirty="0">
                <a:solidFill>
                  <a:schemeClr val="accent6">
                    <a:lumMod val="75000"/>
                  </a:schemeClr>
                </a:solidFill>
                <a:latin typeface="Arial Black" pitchFamily="34" charset="0"/>
              </a:rPr>
              <a:t>Conférence des Ministres,</a:t>
            </a:r>
          </a:p>
          <a:p>
            <a:pPr marL="342900" indent="-342900" algn="just">
              <a:lnSpc>
                <a:spcPct val="150000"/>
              </a:lnSpc>
              <a:buFont typeface="Wingdings" pitchFamily="2" charset="2"/>
              <a:buChar char="ü"/>
              <a:defRPr/>
            </a:pPr>
            <a:r>
              <a:rPr lang="fr-FR" sz="1600" dirty="0">
                <a:solidFill>
                  <a:schemeClr val="accent6">
                    <a:lumMod val="75000"/>
                  </a:schemeClr>
                </a:solidFill>
                <a:latin typeface="Arial Black" pitchFamily="34" charset="0"/>
              </a:rPr>
              <a:t> Comité de Suivi, </a:t>
            </a:r>
          </a:p>
          <a:p>
            <a:pPr marL="342900" indent="-342900" algn="just">
              <a:lnSpc>
                <a:spcPct val="150000"/>
              </a:lnSpc>
              <a:buFont typeface="Wingdings" pitchFamily="2" charset="2"/>
              <a:buChar char="ü"/>
              <a:defRPr/>
            </a:pPr>
            <a:r>
              <a:rPr lang="fr-FR" sz="1600" dirty="0">
                <a:solidFill>
                  <a:schemeClr val="accent6">
                    <a:lumMod val="75000"/>
                  </a:schemeClr>
                </a:solidFill>
                <a:latin typeface="Arial Black" pitchFamily="34" charset="0"/>
              </a:rPr>
              <a:t>Secrétariat</a:t>
            </a:r>
          </a:p>
          <a:p>
            <a:pPr marL="342900" indent="-342900" algn="just">
              <a:lnSpc>
                <a:spcPct val="150000"/>
              </a:lnSpc>
              <a:buFont typeface="Wingdings" pitchFamily="2" charset="2"/>
              <a:buChar char="ü"/>
              <a:defRPr/>
            </a:pPr>
            <a:r>
              <a:rPr lang="fr-FR" sz="1600" dirty="0">
                <a:solidFill>
                  <a:schemeClr val="accent6">
                    <a:lumMod val="75000"/>
                  </a:schemeClr>
                </a:solidFill>
                <a:latin typeface="Arial Black" pitchFamily="34" charset="0"/>
              </a:rPr>
              <a:t>comité scientifique et technique </a:t>
            </a:r>
          </a:p>
          <a:p>
            <a:pPr marL="342900" indent="-342900" algn="just">
              <a:lnSpc>
                <a:spcPct val="150000"/>
              </a:lnSpc>
              <a:buFont typeface="Wingdings" pitchFamily="2" charset="2"/>
              <a:buChar char="ü"/>
              <a:defRPr/>
            </a:pPr>
            <a:r>
              <a:rPr lang="fr-FR" sz="1600" dirty="0">
                <a:solidFill>
                  <a:schemeClr val="accent6">
                    <a:lumMod val="75000"/>
                  </a:schemeClr>
                </a:solidFill>
                <a:latin typeface="Arial Black" pitchFamily="34" charset="0"/>
              </a:rPr>
              <a:t>Comité consultatif</a:t>
            </a:r>
          </a:p>
          <a:p>
            <a:pPr algn="just">
              <a:lnSpc>
                <a:spcPct val="150000"/>
              </a:lnSpc>
              <a:defRPr/>
            </a:pPr>
            <a:endParaRPr lang="fr-FR" sz="800" u="sng" dirty="0">
              <a:latin typeface="Arial Black" pitchFamily="34" charset="0"/>
            </a:endParaRPr>
          </a:p>
          <a:p>
            <a:pPr algn="just">
              <a:lnSpc>
                <a:spcPct val="150000"/>
              </a:lnSpc>
              <a:defRPr/>
            </a:pPr>
            <a:r>
              <a:rPr lang="fr-FR" sz="1600" u="sng" dirty="0">
                <a:latin typeface="Arial Black" pitchFamily="34" charset="0"/>
              </a:rPr>
              <a:t>4</a:t>
            </a:r>
            <a:r>
              <a:rPr lang="fr-FR" sz="1600" dirty="0">
                <a:latin typeface="Arial Black" pitchFamily="34" charset="0"/>
              </a:rPr>
              <a:t>. Adoption du projet de décision d’institutionnalisation de la Conférence des Ministres et des Finances de la Commission climat du Bassin du Congo</a:t>
            </a:r>
            <a:endParaRPr lang="fr-FR" sz="1600" b="1" dirty="0"/>
          </a:p>
        </p:txBody>
      </p:sp>
      <p:pic>
        <p:nvPicPr>
          <p:cNvPr id="8196" name="Image 5" descr="C:\Users\TABUNA\AppData\Roaming\Skype\htabuna\media_messaging\media_cache_v3\^0316E0BBD77D87BB8C1059BDFF07579DFBE5296E0A97309EEE^pimgpsh_fullsize_distr.jpg"/>
          <p:cNvPicPr>
            <a:picLocks noChangeAspect="1" noChangeArrowheads="1"/>
          </p:cNvPicPr>
          <p:nvPr/>
        </p:nvPicPr>
        <p:blipFill>
          <a:blip r:embed="rId3" cstate="print"/>
          <a:srcRect/>
          <a:stretch>
            <a:fillRect/>
          </a:stretch>
        </p:blipFill>
        <p:spPr bwMode="auto">
          <a:xfrm>
            <a:off x="0" y="0"/>
            <a:ext cx="1403350" cy="1152525"/>
          </a:xfrm>
          <a:prstGeom prst="rect">
            <a:avLst/>
          </a:prstGeom>
          <a:noFill/>
          <a:ln w="9525">
            <a:noFill/>
            <a:miter lim="800000"/>
            <a:headEnd/>
            <a:tailEnd/>
          </a:ln>
        </p:spPr>
      </p:pic>
      <p:pic>
        <p:nvPicPr>
          <p:cNvPr id="8197" name="Image 6" descr="C:\Users\TABUNA\AppData\Roaming\Skype\htabuna\media_messaging\media_cache_v3\^0316E0BBD77D87BB8C1059BDFF07579DFBE5296E0A97309EEE^pimgpsh_fullsize_distr.jpg"/>
          <p:cNvPicPr>
            <a:picLocks noChangeAspect="1" noChangeArrowheads="1"/>
          </p:cNvPicPr>
          <p:nvPr/>
        </p:nvPicPr>
        <p:blipFill>
          <a:blip r:embed="rId3" cstate="print"/>
          <a:srcRect/>
          <a:stretch>
            <a:fillRect/>
          </a:stretch>
        </p:blipFill>
        <p:spPr bwMode="auto">
          <a:xfrm>
            <a:off x="4859338" y="3141663"/>
            <a:ext cx="2808287" cy="248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A369D9D-610F-49BB-A541-EDC66CB21BEC}" type="slidenum">
              <a:rPr lang="fr-FR" smtClean="0"/>
              <a:pPr>
                <a:defRPr/>
              </a:pPr>
              <a:t>8</a:t>
            </a:fld>
            <a:endParaRPr lang="fr-FR"/>
          </a:p>
        </p:txBody>
      </p:sp>
      <p:graphicFrame>
        <p:nvGraphicFramePr>
          <p:cNvPr id="3" name="Tableau 2"/>
          <p:cNvGraphicFramePr>
            <a:graphicFrameLocks noGrp="1"/>
          </p:cNvGraphicFramePr>
          <p:nvPr/>
        </p:nvGraphicFramePr>
        <p:xfrm>
          <a:off x="250825" y="965200"/>
          <a:ext cx="8712200" cy="5591175"/>
        </p:xfrm>
        <a:graphic>
          <a:graphicData uri="http://schemas.openxmlformats.org/drawingml/2006/table">
            <a:tbl>
              <a:tblPr/>
              <a:tblGrid>
                <a:gridCol w="3450897"/>
                <a:gridCol w="5262071"/>
              </a:tblGrid>
              <a:tr h="360040">
                <a:tc>
                  <a:txBody>
                    <a:bodyPr/>
                    <a:lstStyle/>
                    <a:p>
                      <a:pPr algn="ctr">
                        <a:lnSpc>
                          <a:spcPct val="115000"/>
                        </a:lnSpc>
                        <a:spcAft>
                          <a:spcPts val="0"/>
                        </a:spcAft>
                      </a:pPr>
                      <a:r>
                        <a:rPr lang="fr-FR" sz="2000" b="1" dirty="0" smtClean="0">
                          <a:latin typeface="Arial Black" pitchFamily="34" charset="0"/>
                          <a:ea typeface="Times New Roman"/>
                          <a:cs typeface="Times New Roman"/>
                        </a:rPr>
                        <a:t>ORGANES</a:t>
                      </a:r>
                      <a:endParaRPr lang="fr-FR" sz="200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2000" b="1" dirty="0" smtClean="0">
                          <a:latin typeface="Arial Black" pitchFamily="34" charset="0"/>
                          <a:ea typeface="Times New Roman"/>
                          <a:cs typeface="Times New Roman"/>
                        </a:rPr>
                        <a:t>MISSION</a:t>
                      </a:r>
                      <a:endParaRPr lang="fr-FR" sz="200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5350">
                <a:tc>
                  <a:txBody>
                    <a:bodyPr/>
                    <a:lstStyle/>
                    <a:p>
                      <a:pPr algn="just">
                        <a:lnSpc>
                          <a:spcPct val="115000"/>
                        </a:lnSpc>
                        <a:spcAft>
                          <a:spcPts val="0"/>
                        </a:spcAft>
                      </a:pPr>
                      <a:r>
                        <a:rPr lang="fr-FR" sz="1550" b="1" dirty="0" smtClean="0">
                          <a:latin typeface="Arial Black" pitchFamily="34" charset="0"/>
                          <a:ea typeface="Times New Roman"/>
                          <a:cs typeface="Times New Roman"/>
                        </a:rPr>
                        <a:t>Sommet des Chefs d’Etat et de Gouvernement de la Commission Climat du Bassin du Congo. </a:t>
                      </a:r>
                      <a:endParaRPr lang="fr-FR" sz="155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Arial" pitchFamily="34" charset="0"/>
                        <a:buChar char="•"/>
                      </a:pPr>
                      <a:r>
                        <a:rPr lang="fr-FR" sz="1550" b="1" dirty="0" smtClean="0">
                          <a:latin typeface="Arial Black" pitchFamily="34" charset="0"/>
                          <a:ea typeface="Times New Roman"/>
                          <a:cs typeface="Times New Roman"/>
                        </a:rPr>
                        <a:t>De </a:t>
                      </a:r>
                      <a:r>
                        <a:rPr lang="fr-FR" sz="1550" b="1" dirty="0">
                          <a:latin typeface="Arial Black" pitchFamily="34" charset="0"/>
                          <a:ea typeface="Times New Roman"/>
                          <a:cs typeface="Times New Roman"/>
                        </a:rPr>
                        <a:t>définir la politique </a:t>
                      </a:r>
                      <a:r>
                        <a:rPr lang="fr-FR" sz="1550" b="1" dirty="0" smtClean="0">
                          <a:latin typeface="Arial Black" pitchFamily="34" charset="0"/>
                          <a:ea typeface="Times New Roman"/>
                          <a:cs typeface="Times New Roman"/>
                        </a:rPr>
                        <a:t>climat de la Commission Climat </a:t>
                      </a:r>
                      <a:r>
                        <a:rPr lang="fr-FR" sz="1550" b="1" dirty="0">
                          <a:latin typeface="Arial Black" pitchFamily="34" charset="0"/>
                          <a:ea typeface="Times New Roman"/>
                          <a:cs typeface="Times New Roman"/>
                        </a:rPr>
                        <a:t>du </a:t>
                      </a:r>
                      <a:r>
                        <a:rPr lang="fr-FR" sz="1550" b="1" dirty="0" smtClean="0">
                          <a:latin typeface="Arial Black" pitchFamily="34" charset="0"/>
                          <a:ea typeface="Times New Roman"/>
                          <a:cs typeface="Times New Roman"/>
                        </a:rPr>
                        <a:t>Bassin </a:t>
                      </a:r>
                      <a:r>
                        <a:rPr lang="fr-FR" sz="1550" b="1" dirty="0">
                          <a:latin typeface="Arial Black" pitchFamily="34" charset="0"/>
                          <a:ea typeface="Times New Roman"/>
                          <a:cs typeface="Times New Roman"/>
                        </a:rPr>
                        <a:t>du Congo</a:t>
                      </a:r>
                    </a:p>
                    <a:p>
                      <a:pPr marL="342900" lvl="0" indent="-342900" algn="just">
                        <a:lnSpc>
                          <a:spcPct val="115000"/>
                        </a:lnSpc>
                        <a:spcAft>
                          <a:spcPts val="0"/>
                        </a:spcAft>
                        <a:buFont typeface="Symbol"/>
                        <a:buChar char=""/>
                      </a:pPr>
                      <a:r>
                        <a:rPr lang="en-US" sz="1550" b="1" dirty="0">
                          <a:latin typeface="Arial Black" pitchFamily="34" charset="0"/>
                          <a:ea typeface="Times New Roman"/>
                          <a:cs typeface="Times New Roman"/>
                        </a:rPr>
                        <a:t>De fixer les </a:t>
                      </a:r>
                      <a:r>
                        <a:rPr lang="en-US" sz="1550" b="1" dirty="0" smtClean="0">
                          <a:latin typeface="Arial Black" pitchFamily="34" charset="0"/>
                          <a:ea typeface="Times New Roman"/>
                          <a:cs typeface="Times New Roman"/>
                        </a:rPr>
                        <a:t>orientations</a:t>
                      </a:r>
                      <a:endParaRPr lang="fr-FR" sz="155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4263">
                <a:tc>
                  <a:txBody>
                    <a:bodyPr/>
                    <a:lstStyle/>
                    <a:p>
                      <a:pPr algn="just">
                        <a:lnSpc>
                          <a:spcPct val="115000"/>
                        </a:lnSpc>
                        <a:spcAft>
                          <a:spcPts val="0"/>
                        </a:spcAft>
                      </a:pPr>
                      <a:r>
                        <a:rPr lang="fr-FR" sz="1550" b="1" dirty="0" smtClean="0">
                          <a:latin typeface="Arial Black" pitchFamily="34" charset="0"/>
                          <a:ea typeface="Times New Roman"/>
                          <a:cs typeface="Times New Roman"/>
                        </a:rPr>
                        <a:t>Conférence des Ministres</a:t>
                      </a:r>
                      <a:endParaRPr lang="fr-FR" sz="155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Symbol"/>
                        <a:buChar char=""/>
                      </a:pPr>
                      <a:r>
                        <a:rPr lang="fr-FR" sz="1550" b="1" dirty="0" smtClean="0">
                          <a:latin typeface="Arial Black" pitchFamily="34" charset="0"/>
                          <a:ea typeface="Times New Roman"/>
                          <a:cs typeface="Times New Roman"/>
                        </a:rPr>
                        <a:t>Valide les dossiers préparés par les experts</a:t>
                      </a:r>
                    </a:p>
                    <a:p>
                      <a:pPr marL="342900" lvl="0" indent="-342900" algn="just">
                        <a:lnSpc>
                          <a:spcPct val="115000"/>
                        </a:lnSpc>
                        <a:spcAft>
                          <a:spcPts val="0"/>
                        </a:spcAft>
                        <a:buFont typeface="Symbol"/>
                        <a:buChar char=""/>
                      </a:pPr>
                      <a:r>
                        <a:rPr lang="fr-FR" sz="1550" b="1" dirty="0" smtClean="0">
                          <a:latin typeface="Arial Black" pitchFamily="34" charset="0"/>
                          <a:ea typeface="Times New Roman"/>
                          <a:cs typeface="Times New Roman"/>
                        </a:rPr>
                        <a:t>Prépare les dossiers à soumettre aux Chefs d’Etat</a:t>
                      </a:r>
                      <a:endParaRPr lang="fr-FR" sz="155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3234">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US" sz="1550" b="1" u="none" dirty="0" smtClean="0">
                          <a:latin typeface="Arial Black" pitchFamily="34" charset="0"/>
                          <a:ea typeface="Times New Roman"/>
                          <a:cs typeface="Times New Roman"/>
                        </a:rPr>
                        <a:t>Un </a:t>
                      </a:r>
                      <a:r>
                        <a:rPr lang="en-US" sz="1550" b="1" u="none" dirty="0" err="1" smtClean="0">
                          <a:latin typeface="Arial Black" pitchFamily="34" charset="0"/>
                          <a:ea typeface="Times New Roman"/>
                          <a:cs typeface="Times New Roman"/>
                        </a:rPr>
                        <a:t>comité</a:t>
                      </a:r>
                      <a:r>
                        <a:rPr lang="en-US" sz="1550" b="1" u="none" dirty="0" smtClean="0">
                          <a:latin typeface="Arial Black" pitchFamily="34" charset="0"/>
                          <a:ea typeface="Times New Roman"/>
                          <a:cs typeface="Times New Roman"/>
                        </a:rPr>
                        <a:t> de </a:t>
                      </a:r>
                      <a:r>
                        <a:rPr lang="en-US" sz="1550" b="1" u="none" dirty="0" err="1" smtClean="0">
                          <a:latin typeface="Arial Black" pitchFamily="34" charset="0"/>
                          <a:ea typeface="Times New Roman"/>
                          <a:cs typeface="Times New Roman"/>
                        </a:rPr>
                        <a:t>suivi</a:t>
                      </a:r>
                      <a:endParaRPr lang="fr-FR" sz="1550" b="1" u="none" dirty="0" smtClean="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fr-FR" sz="1550" b="1" dirty="0" smtClean="0">
                          <a:latin typeface="Arial Black" pitchFamily="34" charset="0"/>
                          <a:ea typeface="Times New Roman"/>
                          <a:cs typeface="Times New Roman"/>
                        </a:rPr>
                        <a:t>Chargé de veiller à la mise en œuvre des décisions du comité exécutif</a:t>
                      </a:r>
                    </a:p>
                    <a:p>
                      <a:pPr algn="just">
                        <a:lnSpc>
                          <a:spcPct val="115000"/>
                        </a:lnSpc>
                        <a:spcAft>
                          <a:spcPts val="0"/>
                        </a:spcAft>
                      </a:pPr>
                      <a:endParaRPr lang="fr-FR" sz="155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338">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550" b="1" u="none" dirty="0" smtClean="0">
                          <a:latin typeface="Arial Black" pitchFamily="34" charset="0"/>
                          <a:ea typeface="Times New Roman"/>
                          <a:cs typeface="Times New Roman"/>
                        </a:rPr>
                        <a:t>Un Secrétariat</a:t>
                      </a:r>
                    </a:p>
                    <a:p>
                      <a:pPr>
                        <a:lnSpc>
                          <a:spcPct val="115000"/>
                        </a:lnSpc>
                        <a:spcAft>
                          <a:spcPts val="0"/>
                        </a:spcAft>
                      </a:pPr>
                      <a:endParaRPr lang="fr-FR" sz="155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fr-FR" sz="1550" b="1" dirty="0" smtClean="0">
                          <a:latin typeface="Arial Black" pitchFamily="34" charset="0"/>
                          <a:ea typeface="Times New Roman"/>
                          <a:cs typeface="Times New Roman"/>
                        </a:rPr>
                        <a:t>Assure </a:t>
                      </a:r>
                      <a:r>
                        <a:rPr lang="fr-FR" sz="1550" b="1" dirty="0">
                          <a:latin typeface="Arial Black" pitchFamily="34" charset="0"/>
                          <a:ea typeface="Times New Roman"/>
                          <a:cs typeface="Times New Roman"/>
                        </a:rPr>
                        <a:t>le fonctionnement opérationnel de la </a:t>
                      </a:r>
                      <a:r>
                        <a:rPr lang="fr-FR" sz="1550" b="1" dirty="0" smtClean="0">
                          <a:latin typeface="Arial Black" pitchFamily="34" charset="0"/>
                          <a:ea typeface="Times New Roman"/>
                          <a:cs typeface="Times New Roman"/>
                        </a:rPr>
                        <a:t>Commission Climat du Bassin du Congo</a:t>
                      </a:r>
                      <a:endParaRPr lang="fr-FR" sz="155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6507">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50" b="1" u="none" dirty="0" smtClean="0">
                          <a:latin typeface="Arial Black" pitchFamily="34" charset="0"/>
                          <a:ea typeface="Times New Roman"/>
                          <a:cs typeface="Times New Roman"/>
                        </a:rPr>
                        <a:t>Un </a:t>
                      </a:r>
                      <a:r>
                        <a:rPr lang="en-US" sz="1550" b="1" u="none" dirty="0" err="1" smtClean="0">
                          <a:latin typeface="Arial Black" pitchFamily="34" charset="0"/>
                          <a:ea typeface="Times New Roman"/>
                          <a:cs typeface="Times New Roman"/>
                        </a:rPr>
                        <a:t>comité</a:t>
                      </a:r>
                      <a:r>
                        <a:rPr lang="en-US" sz="1550" b="1" u="none" dirty="0" smtClean="0">
                          <a:latin typeface="Arial Black" pitchFamily="34" charset="0"/>
                          <a:ea typeface="Times New Roman"/>
                          <a:cs typeface="Times New Roman"/>
                        </a:rPr>
                        <a:t> </a:t>
                      </a:r>
                      <a:r>
                        <a:rPr lang="en-US" sz="1550" b="1" u="none" dirty="0" err="1" smtClean="0">
                          <a:latin typeface="Arial Black" pitchFamily="34" charset="0"/>
                          <a:ea typeface="Times New Roman"/>
                          <a:cs typeface="Times New Roman"/>
                        </a:rPr>
                        <a:t>scientifique</a:t>
                      </a:r>
                      <a:r>
                        <a:rPr lang="en-US" sz="1550" b="1" u="none" dirty="0" smtClean="0">
                          <a:latin typeface="Arial Black" pitchFamily="34" charset="0"/>
                          <a:ea typeface="Times New Roman"/>
                          <a:cs typeface="Times New Roman"/>
                        </a:rPr>
                        <a:t> et technique</a:t>
                      </a:r>
                      <a:endParaRPr lang="fr-FR" sz="1550" b="1" u="none" dirty="0" smtClean="0">
                        <a:latin typeface="Arial Black" pitchFamily="34" charset="0"/>
                        <a:ea typeface="Times New Roman"/>
                        <a:cs typeface="Times New Roman"/>
                      </a:endParaRPr>
                    </a:p>
                    <a:p>
                      <a:pPr>
                        <a:lnSpc>
                          <a:spcPct val="115000"/>
                        </a:lnSpc>
                        <a:spcAft>
                          <a:spcPts val="0"/>
                        </a:spcAft>
                      </a:pPr>
                      <a:endParaRPr lang="fr-FR" sz="155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n-US" sz="1550" b="1" dirty="0" err="1" smtClean="0">
                          <a:latin typeface="Arial Black" pitchFamily="34" charset="0"/>
                          <a:ea typeface="Times New Roman"/>
                          <a:cs typeface="Times New Roman"/>
                        </a:rPr>
                        <a:t>Définir</a:t>
                      </a:r>
                      <a:r>
                        <a:rPr lang="en-US" sz="1550" b="1" dirty="0" smtClean="0">
                          <a:latin typeface="Arial Black" pitchFamily="34" charset="0"/>
                          <a:ea typeface="Times New Roman"/>
                          <a:cs typeface="Times New Roman"/>
                        </a:rPr>
                        <a:t> </a:t>
                      </a:r>
                      <a:r>
                        <a:rPr lang="en-US" sz="1550" b="1" dirty="0">
                          <a:latin typeface="Arial Black" pitchFamily="34" charset="0"/>
                          <a:ea typeface="Times New Roman"/>
                          <a:cs typeface="Times New Roman"/>
                        </a:rPr>
                        <a:t>les actions </a:t>
                      </a:r>
                      <a:r>
                        <a:rPr lang="en-US" sz="1550" b="1" dirty="0" err="1">
                          <a:latin typeface="Arial Black" pitchFamily="34" charset="0"/>
                          <a:ea typeface="Times New Roman"/>
                          <a:cs typeface="Times New Roman"/>
                        </a:rPr>
                        <a:t>prioritaires</a:t>
                      </a:r>
                      <a:endParaRPr lang="fr-FR" sz="1550" b="1" dirty="0">
                        <a:latin typeface="Arial Black" pitchFamily="34" charset="0"/>
                        <a:ea typeface="Times New Roman"/>
                        <a:cs typeface="Times New Roman"/>
                      </a:endParaRPr>
                    </a:p>
                    <a:p>
                      <a:pPr marL="342900" lvl="0" indent="-342900">
                        <a:lnSpc>
                          <a:spcPct val="115000"/>
                        </a:lnSpc>
                        <a:spcAft>
                          <a:spcPts val="0"/>
                        </a:spcAft>
                        <a:buFont typeface="Symbol"/>
                        <a:buChar char=""/>
                      </a:pPr>
                      <a:r>
                        <a:rPr lang="fr-FR" sz="1550" b="1" dirty="0">
                          <a:latin typeface="Arial Black" pitchFamily="34" charset="0"/>
                          <a:ea typeface="Times New Roman"/>
                          <a:cs typeface="Times New Roman"/>
                        </a:rPr>
                        <a:t>Aider à la prise de décision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8676">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550" b="1" u="none" dirty="0" smtClean="0">
                          <a:latin typeface="Arial Black" pitchFamily="34" charset="0"/>
                          <a:ea typeface="Times New Roman"/>
                          <a:cs typeface="Times New Roman"/>
                        </a:rPr>
                        <a:t>Un </a:t>
                      </a:r>
                      <a:r>
                        <a:rPr lang="en-US" sz="1550" b="1" u="none" dirty="0" err="1" smtClean="0">
                          <a:latin typeface="Arial Black" pitchFamily="34" charset="0"/>
                          <a:ea typeface="Times New Roman"/>
                          <a:cs typeface="Times New Roman"/>
                        </a:rPr>
                        <a:t>comité</a:t>
                      </a:r>
                      <a:r>
                        <a:rPr lang="en-US" sz="1550" b="1" u="none" dirty="0" smtClean="0">
                          <a:latin typeface="Arial Black" pitchFamily="34" charset="0"/>
                          <a:ea typeface="Times New Roman"/>
                          <a:cs typeface="Times New Roman"/>
                        </a:rPr>
                        <a:t> </a:t>
                      </a:r>
                      <a:r>
                        <a:rPr lang="en-US" sz="1550" b="1" u="none" dirty="0" err="1" smtClean="0">
                          <a:latin typeface="Arial Black" pitchFamily="34" charset="0"/>
                          <a:ea typeface="Times New Roman"/>
                          <a:cs typeface="Times New Roman"/>
                        </a:rPr>
                        <a:t>consultatif</a:t>
                      </a:r>
                      <a:endParaRPr lang="fr-FR" sz="1550" b="1" u="none" dirty="0" smtClean="0">
                        <a:latin typeface="Arial Black" pitchFamily="34" charset="0"/>
                        <a:ea typeface="Times New Roman"/>
                        <a:cs typeface="Times New Roman"/>
                      </a:endParaRPr>
                    </a:p>
                    <a:p>
                      <a:pPr>
                        <a:lnSpc>
                          <a:spcPct val="115000"/>
                        </a:lnSpc>
                        <a:spcAft>
                          <a:spcPts val="0"/>
                        </a:spcAft>
                      </a:pPr>
                      <a:endParaRPr lang="fr-FR" sz="155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fr-FR" sz="1550" b="1" dirty="0" smtClean="0">
                          <a:latin typeface="Arial Black" pitchFamily="34" charset="0"/>
                          <a:ea typeface="Times New Roman"/>
                          <a:cs typeface="Times New Roman"/>
                        </a:rPr>
                        <a:t>Assurer </a:t>
                      </a:r>
                      <a:r>
                        <a:rPr lang="fr-FR" sz="1550" b="1" dirty="0">
                          <a:latin typeface="Arial Black" pitchFamily="34" charset="0"/>
                          <a:ea typeface="Times New Roman"/>
                          <a:cs typeface="Times New Roman"/>
                        </a:rPr>
                        <a:t>la mobilisation, la concertation et la participation des parties prenantes</a:t>
                      </a:r>
                    </a:p>
                    <a:p>
                      <a:pPr marL="342900" lvl="0" indent="-342900">
                        <a:lnSpc>
                          <a:spcPct val="115000"/>
                        </a:lnSpc>
                        <a:spcAft>
                          <a:spcPts val="0"/>
                        </a:spcAft>
                        <a:buFont typeface="Symbol"/>
                        <a:buChar char=""/>
                      </a:pPr>
                      <a:r>
                        <a:rPr lang="en-US" sz="1550" b="1" dirty="0" err="1">
                          <a:latin typeface="Arial Black" pitchFamily="34" charset="0"/>
                          <a:ea typeface="Times New Roman"/>
                          <a:cs typeface="Times New Roman"/>
                        </a:rPr>
                        <a:t>Emettre</a:t>
                      </a:r>
                      <a:r>
                        <a:rPr lang="en-US" sz="1550" b="1" dirty="0">
                          <a:latin typeface="Arial Black" pitchFamily="34" charset="0"/>
                          <a:ea typeface="Times New Roman"/>
                          <a:cs typeface="Times New Roman"/>
                        </a:rPr>
                        <a:t> les avis</a:t>
                      </a:r>
                      <a:endParaRPr lang="fr-FR" sz="1550" b="1" dirty="0">
                        <a:latin typeface="Arial Black" pitchFamily="34" charset="0"/>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45" name="AutoShape 15"/>
          <p:cNvSpPr>
            <a:spLocks noChangeArrowheads="1"/>
          </p:cNvSpPr>
          <p:nvPr/>
        </p:nvSpPr>
        <p:spPr bwMode="auto">
          <a:xfrm>
            <a:off x="1258888" y="115888"/>
            <a:ext cx="7740650" cy="674687"/>
          </a:xfrm>
          <a:prstGeom prst="roundRect">
            <a:avLst>
              <a:gd name="adj" fmla="val 16667"/>
            </a:avLst>
          </a:prstGeom>
          <a:solidFill>
            <a:schemeClr val="accent2"/>
          </a:solidFill>
          <a:ln w="9525">
            <a:solidFill>
              <a:schemeClr val="tx1"/>
            </a:solidFill>
            <a:round/>
            <a:headEnd/>
            <a:tailEnd/>
          </a:ln>
        </p:spPr>
        <p:txBody>
          <a:bodyPr wrap="none" anchor="ctr"/>
          <a:lstStyle/>
          <a:p>
            <a:pPr algn="ctr"/>
            <a:r>
              <a:rPr lang="fr-FR" sz="2000" b="1">
                <a:solidFill>
                  <a:schemeClr val="bg1"/>
                </a:solidFill>
                <a:latin typeface="Arial Black" pitchFamily="34" charset="0"/>
              </a:rPr>
              <a:t>GOUVERNANCE DE LA COMMISSION CLIMAT</a:t>
            </a:r>
          </a:p>
          <a:p>
            <a:pPr algn="ctr"/>
            <a:r>
              <a:rPr lang="fr-FR" sz="2000" b="1">
                <a:solidFill>
                  <a:schemeClr val="bg1"/>
                </a:solidFill>
                <a:latin typeface="Arial Black" pitchFamily="34" charset="0"/>
              </a:rPr>
              <a:t>DU BASSIN DU CONGO</a:t>
            </a:r>
          </a:p>
        </p:txBody>
      </p:sp>
      <p:pic>
        <p:nvPicPr>
          <p:cNvPr id="9246" name="Image 4" descr="C:\Users\TABUNA\AppData\Roaming\Skype\htabuna\media_messaging\media_cache_v3\^0316E0BBD77D87BB8C1059BDFF07579DFBE5296E0A97309EEE^pimgpsh_fullsize_distr.jpg"/>
          <p:cNvPicPr>
            <a:picLocks noChangeAspect="1" noChangeArrowheads="1"/>
          </p:cNvPicPr>
          <p:nvPr/>
        </p:nvPicPr>
        <p:blipFill>
          <a:blip r:embed="rId2" cstate="print"/>
          <a:srcRect/>
          <a:stretch>
            <a:fillRect/>
          </a:stretch>
        </p:blipFill>
        <p:spPr bwMode="auto">
          <a:xfrm>
            <a:off x="0" y="0"/>
            <a:ext cx="1239838" cy="104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0ADF76D-4570-466B-A6F3-928E7DD520E9}" type="slidenum">
              <a:rPr lang="fr-FR" sz="1400"/>
              <a:pPr algn="r"/>
              <a:t>9</a:t>
            </a:fld>
            <a:endParaRPr lang="fr-FR" sz="1400"/>
          </a:p>
        </p:txBody>
      </p:sp>
      <p:sp>
        <p:nvSpPr>
          <p:cNvPr id="10243" name="AutoShape 5"/>
          <p:cNvSpPr>
            <a:spLocks noChangeArrowheads="1"/>
          </p:cNvSpPr>
          <p:nvPr/>
        </p:nvSpPr>
        <p:spPr bwMode="auto">
          <a:xfrm>
            <a:off x="755650" y="2636838"/>
            <a:ext cx="7704138" cy="1871662"/>
          </a:xfrm>
          <a:prstGeom prst="roundRect">
            <a:avLst>
              <a:gd name="adj" fmla="val 16667"/>
            </a:avLst>
          </a:prstGeom>
          <a:solidFill>
            <a:schemeClr val="accent2"/>
          </a:solidFill>
          <a:ln w="9525">
            <a:solidFill>
              <a:schemeClr val="tx1"/>
            </a:solidFill>
            <a:round/>
            <a:headEnd/>
            <a:tailEnd/>
          </a:ln>
        </p:spPr>
        <p:txBody>
          <a:bodyPr wrap="none" anchor="ctr"/>
          <a:lstStyle/>
          <a:p>
            <a:pPr algn="ctr"/>
            <a:endParaRPr lang="fr-FR" sz="2800" b="1">
              <a:solidFill>
                <a:schemeClr val="bg1"/>
              </a:solidFill>
              <a:latin typeface="Arial Black" pitchFamily="34" charset="0"/>
            </a:endParaRPr>
          </a:p>
          <a:p>
            <a:pPr algn="ctr"/>
            <a:r>
              <a:rPr lang="fr-FR" sz="2800" b="1">
                <a:solidFill>
                  <a:schemeClr val="bg1"/>
                </a:solidFill>
                <a:latin typeface="Arial Black" pitchFamily="34" charset="0"/>
              </a:rPr>
              <a:t>RAPPELS SUR LE</a:t>
            </a:r>
          </a:p>
          <a:p>
            <a:pPr algn="ctr"/>
            <a:r>
              <a:rPr lang="fr-FR" sz="2800" b="1">
                <a:solidFill>
                  <a:schemeClr val="bg1"/>
                </a:solidFill>
                <a:latin typeface="Arial Black" pitchFamily="34" charset="0"/>
              </a:rPr>
              <a:t>FONDS BLEU POUR LE BASSIN </a:t>
            </a:r>
          </a:p>
          <a:p>
            <a:pPr algn="ctr"/>
            <a:r>
              <a:rPr lang="fr-FR" sz="2800" b="1">
                <a:solidFill>
                  <a:schemeClr val="bg1"/>
                </a:solidFill>
                <a:latin typeface="Arial Black" pitchFamily="34" charset="0"/>
              </a:rPr>
              <a:t>DU CONGO</a:t>
            </a:r>
          </a:p>
          <a:p>
            <a:pPr algn="ctr"/>
            <a:endParaRPr lang="fr-FR" sz="2800" b="1">
              <a:solidFill>
                <a:schemeClr val="bg1"/>
              </a:solidFill>
              <a:latin typeface="Arial Black" pitchFamily="34" charset="0"/>
            </a:endParaRPr>
          </a:p>
        </p:txBody>
      </p:sp>
      <p:sp>
        <p:nvSpPr>
          <p:cNvPr id="10244" name="ZoneTexte 5"/>
          <p:cNvSpPr txBox="1">
            <a:spLocks noChangeArrowheads="1"/>
          </p:cNvSpPr>
          <p:nvPr/>
        </p:nvSpPr>
        <p:spPr bwMode="auto">
          <a:xfrm>
            <a:off x="4067175" y="333375"/>
            <a:ext cx="868363" cy="1570038"/>
          </a:xfrm>
          <a:prstGeom prst="rect">
            <a:avLst/>
          </a:prstGeom>
          <a:noFill/>
          <a:ln w="9525">
            <a:noFill/>
            <a:miter lim="800000"/>
            <a:headEnd/>
            <a:tailEnd/>
          </a:ln>
        </p:spPr>
        <p:txBody>
          <a:bodyPr wrap="none">
            <a:spAutoFit/>
          </a:bodyPr>
          <a:lstStyle/>
          <a:p>
            <a:r>
              <a:rPr lang="fr-FR" sz="9600" b="1"/>
              <a:t>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21817</TotalTime>
  <Words>1110</Words>
  <Application>Microsoft Office PowerPoint</Application>
  <PresentationFormat>Affichage à l'écran (4:3)</PresentationFormat>
  <Paragraphs>197</Paragraphs>
  <Slides>20</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20</vt:i4>
      </vt:variant>
    </vt:vector>
  </HeadingPairs>
  <TitlesOfParts>
    <vt:vector size="27" baseType="lpstr">
      <vt:lpstr>Arial</vt:lpstr>
      <vt:lpstr>Arial Black</vt:lpstr>
      <vt:lpstr>Times New Roman</vt:lpstr>
      <vt:lpstr>Bookman Old Style</vt:lpstr>
      <vt:lpstr>Wingdings</vt:lpstr>
      <vt:lpstr>Symbol</vt:lpstr>
      <vt:lpstr>Default Design</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study of a marketing strategy adapted to the development of the trade for dried fumbua (Gnetum africanum) produced by a Cameroonian SME for the domestic market and European ethnic food market.</dc:title>
  <dc:creator>TABUNA</dc:creator>
  <cp:lastModifiedBy>sne</cp:lastModifiedBy>
  <cp:revision>915</cp:revision>
  <dcterms:created xsi:type="dcterms:W3CDTF">2009-10-14T04:58:02Z</dcterms:created>
  <dcterms:modified xsi:type="dcterms:W3CDTF">2018-08-13T07:44:37Z</dcterms:modified>
</cp:coreProperties>
</file>